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  <p:sldMasterId id="2147485333" r:id="rId2"/>
    <p:sldMasterId id="2147483669" r:id="rId3"/>
    <p:sldMasterId id="2147483665" r:id="rId4"/>
    <p:sldMasterId id="2147483659" r:id="rId5"/>
  </p:sldMasterIdLst>
  <p:notesMasterIdLst>
    <p:notesMasterId r:id="rId30"/>
  </p:notesMasterIdLst>
  <p:handoutMasterIdLst>
    <p:handoutMasterId r:id="rId31"/>
  </p:handoutMasterIdLst>
  <p:sldIdLst>
    <p:sldId id="495" r:id="rId6"/>
    <p:sldId id="524" r:id="rId7"/>
    <p:sldId id="568" r:id="rId8"/>
    <p:sldId id="571" r:id="rId9"/>
    <p:sldId id="551" r:id="rId10"/>
    <p:sldId id="553" r:id="rId11"/>
    <p:sldId id="552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4" r:id="rId22"/>
    <p:sldId id="567" r:id="rId23"/>
    <p:sldId id="565" r:id="rId24"/>
    <p:sldId id="569" r:id="rId25"/>
    <p:sldId id="570" r:id="rId26"/>
    <p:sldId id="566" r:id="rId27"/>
    <p:sldId id="526" r:id="rId28"/>
    <p:sldId id="527" r:id="rId29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CC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26" autoAdjust="0"/>
  </p:normalViewPr>
  <p:slideViewPr>
    <p:cSldViewPr>
      <p:cViewPr varScale="1">
        <p:scale>
          <a:sx n="90" d="100"/>
          <a:sy n="90" d="100"/>
        </p:scale>
        <p:origin x="-22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DCFC45F-B866-4419-A1E5-6FB560979DA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44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82D4106-A78A-4035-9B41-748C421788B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242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1"/>
              </a:solidFill>
              <a:latin typeface="AU Passata" charset="0"/>
              <a:ea typeface="ＭＳ Ｐゴシック" charset="-128"/>
              <a:cs typeface="+mn-cs"/>
            </a:endParaRPr>
          </a:p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1"/>
              </a:solidFill>
              <a:latin typeface="AU Passata" charset="0"/>
              <a:ea typeface="ＭＳ Ｐゴシック" charset="-128"/>
              <a:cs typeface="+mn-cs"/>
            </a:endParaRPr>
          </a:p>
        </p:txBody>
      </p:sp>
      <p:pic>
        <p:nvPicPr>
          <p:cNvPr id="4" name="Picture 8" descr="kvart-logo-bl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2757488"/>
            <a:ext cx="6765925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54013" y="307975"/>
            <a:ext cx="608012" cy="330200"/>
            <a:chOff x="454" y="227"/>
            <a:chExt cx="384" cy="192"/>
          </a:xfrm>
        </p:grpSpPr>
        <p:sp>
          <p:nvSpPr>
            <p:cNvPr id="6" name="Freeform 10"/>
            <p:cNvSpPr>
              <a:spLocks noChangeAspect="1"/>
            </p:cNvSpPr>
            <p:nvPr/>
          </p:nvSpPr>
          <p:spPr bwMode="auto">
            <a:xfrm>
              <a:off x="647" y="323"/>
              <a:ext cx="191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" name="Freeform 11"/>
            <p:cNvSpPr>
              <a:spLocks noChangeAspect="1"/>
            </p:cNvSpPr>
            <p:nvPr/>
          </p:nvSpPr>
          <p:spPr bwMode="auto">
            <a:xfrm>
              <a:off x="454" y="227"/>
              <a:ext cx="193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8" name="bmkFld2MainEntity"/>
          <p:cNvSpPr txBox="1">
            <a:spLocks noChangeArrowheads="1"/>
          </p:cNvSpPr>
          <p:nvPr/>
        </p:nvSpPr>
        <p:spPr bwMode="auto">
          <a:xfrm>
            <a:off x="1139825" y="115888"/>
            <a:ext cx="2103438" cy="554037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1"/>
                </a:solidFill>
                <a:latin typeface="AU Passata" charset="0"/>
                <a:ea typeface="+mn-ea"/>
                <a:cs typeface="+mn-cs"/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1"/>
                </a:solidFill>
                <a:latin typeface="AU Passata" charset="0"/>
                <a:ea typeface="+mn-ea"/>
                <a:cs typeface="+mn-cs"/>
              </a:rPr>
              <a:t>UNIVERSITET</a:t>
            </a: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978025"/>
            <a:ext cx="8421688" cy="949325"/>
          </a:xfrm>
        </p:spPr>
        <p:txBody>
          <a:bodyPr/>
          <a:lstStyle>
            <a:lvl1pPr>
              <a:lnSpc>
                <a:spcPts val="3775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TAK FOR OPMÆRKSOMHEDEN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B7E2FE4-CA03-41B5-AE96-23E7D68B297C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431800"/>
            <a:ext cx="2111375" cy="566737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31800"/>
            <a:ext cx="6186488" cy="566737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6D34FB0-673F-4B7C-A5B0-41C0FC0C4C0D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0B0A-4C19-43F8-AEA0-EC4660B2D418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D25E-328F-4F23-A1A8-9A869CCEA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8C66-B44C-4F0B-9E74-3CE8811D20E7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9BBC-D359-4174-8A77-54552597C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4FC85-6E90-4963-8801-44293F8007A4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4A84-F3FB-4842-AEEB-F3003E56C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84A3-D88E-4353-8FF7-8F9C5D942984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8894-C05D-4751-8DD6-48CFB59AE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9979-48CE-44EA-B219-A9979A0728A7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4FAD-E655-46F8-ADF1-87F7C93E2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A775-AC00-46C5-9F69-CC1CC209865D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29FA-0E75-404D-806F-6F33FADC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4859-109D-4D6D-889C-9D117C5DA6A4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0A46-96FE-4B69-AD2B-8F0975444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9CEE-BAD7-4033-AF0E-9CD7FAD43777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3744-C5E3-4F04-AD17-91FFB5335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Click to edit Master text styles</a:t>
            </a:r>
          </a:p>
          <a:p>
            <a:pPr lvl="1"/>
            <a:r>
              <a:rPr lang="da-DK" dirty="0" smtClean="0"/>
              <a:t>Second level</a:t>
            </a:r>
          </a:p>
          <a:p>
            <a:pPr lvl="2"/>
            <a:r>
              <a:rPr lang="da-DK" dirty="0" smtClean="0"/>
              <a:t>Third level</a:t>
            </a:r>
          </a:p>
          <a:p>
            <a:pPr lvl="3"/>
            <a:r>
              <a:rPr lang="da-DK" dirty="0" smtClean="0"/>
              <a:t>Fourth level</a:t>
            </a:r>
          </a:p>
          <a:p>
            <a:pPr lvl="4"/>
            <a:r>
              <a:rPr lang="da-DK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15125" y="6572250"/>
            <a:ext cx="2133600" cy="203200"/>
          </a:xfrm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0C87B28-0A6D-403D-AC7C-5E21A2F72DCA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D6A4-D35D-4069-BFB6-CCA3F74CA290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72E5-1A90-445E-8B8D-73BFC7CB9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D522-A626-4DEC-9E0B-BDBD3981E20D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8C65-B51B-49B1-8C66-82076BB0D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BCE2-FA6F-4F90-BD39-1F49A94614D2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C1CD-3154-41FE-924D-E14C459B8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005B-8D24-4ECA-81EE-11C78A2E44F6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80B3-16D2-4203-8AFD-31A0A1901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8775" y="3133725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4913" y="358775"/>
            <a:ext cx="122555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charset="0"/>
              <a:buNone/>
              <a:defRPr/>
            </a:pPr>
            <a:endParaRPr lang="en-US">
              <a:latin typeface="AU Passata" charset="0"/>
              <a:ea typeface="ＭＳ Ｐゴシック" charset="-128"/>
              <a:cs typeface="+mn-cs"/>
            </a:endParaRPr>
          </a:p>
        </p:txBody>
      </p:sp>
      <p:sp>
        <p:nvSpPr>
          <p:cNvPr id="6" name="bmkFldDate"/>
          <p:cNvSpPr txBox="1">
            <a:spLocks noChangeArrowheads="1"/>
          </p:cNvSpPr>
          <p:nvPr/>
        </p:nvSpPr>
        <p:spPr bwMode="auto">
          <a:xfrm>
            <a:off x="7467600" y="554038"/>
            <a:ext cx="1312863" cy="131762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en-US" sz="1000">
                <a:solidFill>
                  <a:schemeClr val="bg1"/>
                </a:solidFill>
                <a:latin typeface="Verdana" charset="0"/>
                <a:ea typeface="+mn-ea"/>
                <a:cs typeface="+mn-cs"/>
              </a:rPr>
              <a:t>7. JANUAR 2009</a:t>
            </a:r>
          </a:p>
        </p:txBody>
      </p:sp>
      <p:sp>
        <p:nvSpPr>
          <p:cNvPr id="7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1"/>
              </a:solidFill>
              <a:latin typeface="AU Passata" charset="0"/>
              <a:ea typeface="ＭＳ Ｐゴシック" charset="-128"/>
              <a:cs typeface="+mn-cs"/>
            </a:endParaRPr>
          </a:p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1"/>
              </a:solidFill>
              <a:latin typeface="AU Passata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8" descr="kvart-logo-bl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2757488"/>
            <a:ext cx="6765925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9"/>
          <p:cNvGrpSpPr>
            <a:grpSpLocks noChangeAspect="1"/>
          </p:cNvGrpSpPr>
          <p:nvPr/>
        </p:nvGrpSpPr>
        <p:grpSpPr bwMode="auto">
          <a:xfrm>
            <a:off x="354013" y="307975"/>
            <a:ext cx="608012" cy="330200"/>
            <a:chOff x="454" y="227"/>
            <a:chExt cx="384" cy="192"/>
          </a:xfrm>
        </p:grpSpPr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647" y="323"/>
              <a:ext cx="191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454" y="227"/>
              <a:ext cx="193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" name="bmkFld2MainEntity"/>
          <p:cNvSpPr txBox="1">
            <a:spLocks noChangeArrowheads="1"/>
          </p:cNvSpPr>
          <p:nvPr/>
        </p:nvSpPr>
        <p:spPr bwMode="auto">
          <a:xfrm>
            <a:off x="1139825" y="115888"/>
            <a:ext cx="2103438" cy="554037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1"/>
                </a:solidFill>
                <a:latin typeface="AU Passata" charset="0"/>
                <a:ea typeface="+mn-ea"/>
                <a:cs typeface="+mn-cs"/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1"/>
                </a:solidFill>
                <a:latin typeface="AU Passata" charset="0"/>
                <a:ea typeface="+mn-ea"/>
                <a:cs typeface="+mn-cs"/>
              </a:rPr>
              <a:t>UNIVERSITET</a:t>
            </a:r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978025"/>
            <a:ext cx="8421688" cy="949325"/>
          </a:xfrm>
        </p:spPr>
        <p:txBody>
          <a:bodyPr/>
          <a:lstStyle>
            <a:lvl1pPr>
              <a:lnSpc>
                <a:spcPts val="3775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TAK FOR OPMÆRKSOMHEDEN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295650"/>
            <a:ext cx="8421688" cy="334963"/>
          </a:xfrm>
        </p:spPr>
        <p:txBody>
          <a:bodyPr/>
          <a:lstStyle>
            <a:lvl1pPr marL="0" indent="0">
              <a:lnSpc>
                <a:spcPct val="97000"/>
              </a:lnSpc>
              <a:buFontTx/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da-DK"/>
              <a:t>REKTOR LAURITZ B. HOLM-NIELSEN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57C73A3-6711-4FCA-8895-1B25E39D1146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C92993F-5436-49DE-AFF7-BA4FB06D1792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628775"/>
            <a:ext cx="41338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628775"/>
            <a:ext cx="4135438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C76963C-1BB1-487E-B1A3-5F17DA342037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4F8CD08-2801-437F-9F2E-4B779C8EFAE4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EF792B-33AA-48DB-A6BD-9B50402008F2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B29A73B-65C8-4C97-ADE7-15DD5B1E9C14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22F17DC-2502-4161-BE8E-7B97878F2C5E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107A0DD-D4AD-4EC3-B966-43FD568E3720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0D78D8A-0237-4B5F-9503-296571D6D719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6189F86-0959-4CB8-84BA-CD0E07B72B6D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431800"/>
            <a:ext cx="2111375" cy="566737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31800"/>
            <a:ext cx="6186488" cy="566737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1591CAA-D6E3-4862-95C4-234F3F4A008A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8775" y="3133725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4913" y="358775"/>
            <a:ext cx="122555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charset="0"/>
              <a:buNone/>
              <a:defRPr/>
            </a:pPr>
            <a:endParaRPr lang="en-US">
              <a:latin typeface="AU Passata" charset="0"/>
              <a:ea typeface="ＭＳ Ｐゴシック" charset="-128"/>
              <a:cs typeface="+mn-cs"/>
            </a:endParaRPr>
          </a:p>
        </p:txBody>
      </p:sp>
      <p:sp>
        <p:nvSpPr>
          <p:cNvPr id="6" name="bmkFldDate"/>
          <p:cNvSpPr txBox="1">
            <a:spLocks noChangeArrowheads="1"/>
          </p:cNvSpPr>
          <p:nvPr/>
        </p:nvSpPr>
        <p:spPr bwMode="auto">
          <a:xfrm>
            <a:off x="7467600" y="554038"/>
            <a:ext cx="1312863" cy="131762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en-US" sz="1000">
                <a:solidFill>
                  <a:schemeClr val="bg1"/>
                </a:solidFill>
                <a:latin typeface="Verdana" charset="0"/>
                <a:ea typeface="+mn-ea"/>
                <a:cs typeface="+mn-cs"/>
              </a:rPr>
              <a:t>7. JANUAR 2009</a:t>
            </a:r>
          </a:p>
        </p:txBody>
      </p:sp>
      <p:sp>
        <p:nvSpPr>
          <p:cNvPr id="7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1"/>
              </a:solidFill>
              <a:latin typeface="AU Passata" charset="0"/>
              <a:ea typeface="ＭＳ Ｐゴシック" charset="-128"/>
              <a:cs typeface="+mn-cs"/>
            </a:endParaRPr>
          </a:p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1"/>
              </a:solidFill>
              <a:latin typeface="AU Passata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8" descr="kvart-logo-bl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2757488"/>
            <a:ext cx="6765925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9"/>
          <p:cNvGrpSpPr>
            <a:grpSpLocks noChangeAspect="1"/>
          </p:cNvGrpSpPr>
          <p:nvPr/>
        </p:nvGrpSpPr>
        <p:grpSpPr bwMode="auto">
          <a:xfrm>
            <a:off x="354013" y="307975"/>
            <a:ext cx="608012" cy="330200"/>
            <a:chOff x="454" y="227"/>
            <a:chExt cx="384" cy="192"/>
          </a:xfrm>
        </p:grpSpPr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647" y="323"/>
              <a:ext cx="191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454" y="227"/>
              <a:ext cx="193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2" name="bmkFld2MainEntity"/>
          <p:cNvSpPr txBox="1">
            <a:spLocks noChangeArrowheads="1"/>
          </p:cNvSpPr>
          <p:nvPr/>
        </p:nvSpPr>
        <p:spPr bwMode="auto">
          <a:xfrm>
            <a:off x="1139825" y="115888"/>
            <a:ext cx="2103438" cy="554037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1"/>
                </a:solidFill>
                <a:latin typeface="AU Passata" charset="0"/>
                <a:ea typeface="+mn-ea"/>
                <a:cs typeface="+mn-cs"/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1"/>
                </a:solidFill>
                <a:latin typeface="AU Passata" charset="0"/>
                <a:ea typeface="+mn-ea"/>
                <a:cs typeface="+mn-cs"/>
              </a:rPr>
              <a:t>UNIVERSITET</a:t>
            </a:r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978025"/>
            <a:ext cx="8421688" cy="949325"/>
          </a:xfrm>
        </p:spPr>
        <p:txBody>
          <a:bodyPr/>
          <a:lstStyle>
            <a:lvl1pPr>
              <a:lnSpc>
                <a:spcPts val="3775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TAK FOR OPMÆRKSOMHEDEN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295650"/>
            <a:ext cx="8421688" cy="334963"/>
          </a:xfrm>
        </p:spPr>
        <p:txBody>
          <a:bodyPr/>
          <a:lstStyle>
            <a:lvl1pPr marL="0" indent="0">
              <a:lnSpc>
                <a:spcPct val="97000"/>
              </a:lnSpc>
              <a:buFontTx/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da-DK"/>
              <a:t>REKTOR LAURITZ B. HOLM-NIELSEN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A185356-D776-49D4-BD73-82CAFFE7E0CC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5DCFB59-5998-4746-A62D-2A912C859046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628775"/>
            <a:ext cx="41338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628775"/>
            <a:ext cx="4135438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AF2F6BC-BDD7-4F63-8B5D-484FAEEC7204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42DE7E5-A8AB-45DA-A27A-A890D3168DC9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628775"/>
            <a:ext cx="41338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628775"/>
            <a:ext cx="4135438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27F474D-C8F9-4699-8BAF-4DC8FE61815E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49E07B5-A615-435B-B6A7-FFDAA40C172A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EF2A3CE-44F5-48A4-8623-25BF29AB49C8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8DC7383-37FA-437A-8ECA-C50B426FE4BC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8C28D77-F429-4D53-B0CD-364C77DDE498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B86B6DB-13FF-457D-9175-D9A6334E43AB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431800"/>
            <a:ext cx="2111375" cy="566737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31800"/>
            <a:ext cx="6186488" cy="566737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315DA8D-8635-4504-A594-519845AF36E4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EF105AD-80BB-41E4-8314-8116C1D8FA3A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76A3F95-FBBB-4426-8D6E-F0A9263AFE08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402A33E-9B09-49A6-A2F8-1DACD9C4004A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628775"/>
            <a:ext cx="41338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628775"/>
            <a:ext cx="4135438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4FD2001-D1C5-4FB6-8269-8E1913AD1B7A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2A6AD42-EAB2-4D8B-8BC6-F8FAB0AE095C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C9E257B-A539-4203-89D5-80FB54CBE46D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83421A5-281B-44ED-B8FB-1AA61FEEBAB4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A389E2F-DB6C-4CB4-9EAC-7D6487A34107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B01745A-F7EA-414B-A8C3-AC197D9BE058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016C7AA-C9D7-44A1-96F6-13566B6EF8E9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1D25F20-5D43-47A6-8A3B-467CF8570339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431800"/>
            <a:ext cx="2111375" cy="566737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31800"/>
            <a:ext cx="6186488" cy="566737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B5642F1-648F-44E5-A2F3-7C930C54208D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470A6E4-BF04-4531-9C1E-E5632E72842C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A9DDCE3-A753-4DE9-825F-AD482709C8AA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9A109B1-D294-419C-B84D-EAF66C945FE9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26E7F70-D6E7-40B0-B7AC-04CE7DED24AE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gl-vandmark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0463" y="2511425"/>
            <a:ext cx="4173537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43" name="bmkFldAuthorTitle"/>
          <p:cNvSpPr txBox="1">
            <a:spLocks noChangeArrowheads="1"/>
          </p:cNvSpPr>
          <p:nvPr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endParaRPr lang="en-GB" sz="1000">
              <a:solidFill>
                <a:schemeClr val="bg2"/>
              </a:solidFill>
              <a:latin typeface="AU Passata" charset="0"/>
              <a:ea typeface="+mn-ea"/>
              <a:cs typeface="+mn-cs"/>
            </a:endParaRPr>
          </a:p>
        </p:txBody>
      </p:sp>
      <p:sp>
        <p:nvSpPr>
          <p:cNvPr id="573444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2"/>
              </a:solidFill>
              <a:latin typeface="AU Passata" charset="0"/>
              <a:ea typeface="ＭＳ Ｐゴシック" charset="-128"/>
              <a:cs typeface="+mn-cs"/>
            </a:endParaRPr>
          </a:p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2"/>
              </a:solidFill>
              <a:latin typeface="AU Passata" charset="0"/>
              <a:ea typeface="ＭＳ Ｐゴシック" charset="-128"/>
              <a:cs typeface="+mn-cs"/>
            </a:endParaRPr>
          </a:p>
        </p:txBody>
      </p:sp>
      <p:sp>
        <p:nvSpPr>
          <p:cNvPr id="573445" name="bmkFldPresentationTitle"/>
          <p:cNvSpPr txBox="1">
            <a:spLocks noChangeArrowheads="1"/>
          </p:cNvSpPr>
          <p:nvPr/>
        </p:nvSpPr>
        <p:spPr bwMode="auto">
          <a:xfrm>
            <a:off x="4038600" y="6413500"/>
            <a:ext cx="2609850" cy="144463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en-US" sz="1000" dirty="0" err="1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Søren</a:t>
            </a:r>
            <a:r>
              <a:rPr lang="en-US" sz="1000" dirty="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 </a:t>
            </a:r>
            <a:r>
              <a:rPr lang="en-US" sz="1000" dirty="0" err="1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Bom</a:t>
            </a:r>
            <a:r>
              <a:rPr lang="en-US" sz="1000" dirty="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 Nielsen</a:t>
            </a:r>
          </a:p>
        </p:txBody>
      </p:sp>
      <p:sp>
        <p:nvSpPr>
          <p:cNvPr id="573446" name="bmkFld2Date"/>
          <p:cNvSpPr txBox="1">
            <a:spLocks noChangeArrowheads="1"/>
          </p:cNvSpPr>
          <p:nvPr userDrawn="1"/>
        </p:nvSpPr>
        <p:spPr bwMode="auto">
          <a:xfrm>
            <a:off x="7567613" y="6413500"/>
            <a:ext cx="1223962" cy="144463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da-DK" sz="1000" dirty="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Juni 2012</a:t>
            </a:r>
            <a:endParaRPr lang="en-US" sz="1000" dirty="0">
              <a:solidFill>
                <a:schemeClr val="bg2"/>
              </a:solidFill>
              <a:latin typeface="AU Passata" charset="0"/>
              <a:ea typeface="+mn-ea"/>
              <a:cs typeface="+mn-cs"/>
            </a:endParaRPr>
          </a:p>
        </p:txBody>
      </p:sp>
      <p:sp>
        <p:nvSpPr>
          <p:cNvPr id="573447" name="Line 7"/>
          <p:cNvSpPr>
            <a:spLocks noChangeShapeType="1"/>
          </p:cNvSpPr>
          <p:nvPr/>
        </p:nvSpPr>
        <p:spPr bwMode="auto">
          <a:xfrm>
            <a:off x="4786313" y="6362700"/>
            <a:ext cx="2590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73448" name="Line 8"/>
          <p:cNvSpPr>
            <a:spLocks noChangeShapeType="1"/>
          </p:cNvSpPr>
          <p:nvPr/>
        </p:nvSpPr>
        <p:spPr bwMode="auto">
          <a:xfrm>
            <a:off x="7732713" y="6362700"/>
            <a:ext cx="1066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73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7513" y="6565900"/>
            <a:ext cx="2133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3" rIns="95786" bIns="47893" numCol="1" anchor="t" anchorCtr="0" compatLnSpc="1">
            <a:prstTxWarp prst="textNoShape">
              <a:avLst/>
            </a:prstTxWarp>
          </a:bodyPr>
          <a:lstStyle>
            <a:lvl2pPr lvl="1" algn="r">
              <a:lnSpc>
                <a:spcPct val="100000"/>
              </a:lnSpc>
              <a:buFontTx/>
              <a:buNone/>
              <a:defRPr sz="1000">
                <a:solidFill>
                  <a:schemeClr val="bg2"/>
                </a:solidFill>
                <a:latin typeface="AU Passata" charset="0"/>
                <a:ea typeface="ＭＳ Ｐゴシック" charset="-128"/>
                <a:cs typeface="+mn-cs"/>
              </a:defRPr>
            </a:lvl2pPr>
          </a:lstStyle>
          <a:p>
            <a:pPr lvl="1">
              <a:defRPr/>
            </a:pPr>
            <a:fld id="{75A73679-443B-4A74-BE68-43EA5366D5F7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31800"/>
            <a:ext cx="84248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628775"/>
            <a:ext cx="842168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grpSp>
        <p:nvGrpSpPr>
          <p:cNvPr id="1036" name="Group 13"/>
          <p:cNvGrpSpPr>
            <a:grpSpLocks noChangeAspect="1"/>
          </p:cNvGrpSpPr>
          <p:nvPr/>
        </p:nvGrpSpPr>
        <p:grpSpPr bwMode="auto">
          <a:xfrm>
            <a:off x="317500" y="6305550"/>
            <a:ext cx="608013" cy="330200"/>
            <a:chOff x="454" y="227"/>
            <a:chExt cx="384" cy="192"/>
          </a:xfrm>
        </p:grpSpPr>
        <p:sp>
          <p:nvSpPr>
            <p:cNvPr id="573454" name="Freeform 14"/>
            <p:cNvSpPr>
              <a:spLocks noChangeAspect="1"/>
            </p:cNvSpPr>
            <p:nvPr/>
          </p:nvSpPr>
          <p:spPr bwMode="auto">
            <a:xfrm>
              <a:off x="647" y="323"/>
              <a:ext cx="191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73455" name="Freeform 15"/>
            <p:cNvSpPr>
              <a:spLocks noChangeAspect="1"/>
            </p:cNvSpPr>
            <p:nvPr/>
          </p:nvSpPr>
          <p:spPr bwMode="auto">
            <a:xfrm>
              <a:off x="454" y="227"/>
              <a:ext cx="193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573456" name="bmkFld2MainEntity"/>
          <p:cNvSpPr txBox="1">
            <a:spLocks noChangeArrowheads="1"/>
          </p:cNvSpPr>
          <p:nvPr/>
        </p:nvSpPr>
        <p:spPr bwMode="auto">
          <a:xfrm>
            <a:off x="1103313" y="6115050"/>
            <a:ext cx="2103437" cy="554038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 dirty="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 dirty="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0" r:id="rId1"/>
    <p:sldLayoutId id="2147485391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</p:sldLayoutIdLst>
  <p:hf hdr="0" ftr="0"/>
  <p:txStyles>
    <p:titleStyle>
      <a:lvl1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6pPr>
      <a:lvl7pPr marL="9144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7pPr>
      <a:lvl8pPr marL="13716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8pPr>
      <a:lvl9pPr marL="18288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9pPr>
    </p:titleStyle>
    <p:bodyStyle>
      <a:lvl1pPr marL="182563" indent="-182563" algn="l" defTabSz="957263" rtl="0" eaLnBrk="0" fontAlgn="base" hangingPunct="0">
        <a:lnSpc>
          <a:spcPct val="150000"/>
        </a:lnSpc>
        <a:spcBef>
          <a:spcPct val="0"/>
        </a:spcBef>
        <a:spcAft>
          <a:spcPct val="1500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77825" indent="-193675" algn="l" defTabSz="957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569913" indent="-190500" algn="l" defTabSz="957263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744538" indent="-171450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936625" indent="-184150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3938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6pPr>
      <a:lvl7pPr marL="18510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7pPr>
      <a:lvl8pPr marL="23082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8pPr>
      <a:lvl9pPr marL="27654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3600"/>
              </a:lnSpc>
              <a:buFont typeface="AU Passata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U Passat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FAD674A-D442-4CA0-9AE7-51136B51A1D8}" type="datetimeFigureOut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3600"/>
              </a:lnSpc>
              <a:buFont typeface="AU Passata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U Passat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ts val="3600"/>
              </a:lnSpc>
              <a:buFont typeface="AU Passata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U Passat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C047FEF-9AD2-471B-89A3-02131C6EF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  <p:sldLayoutId id="2147485354" r:id="rId8"/>
    <p:sldLayoutId id="2147485355" r:id="rId9"/>
    <p:sldLayoutId id="2147485356" r:id="rId10"/>
    <p:sldLayoutId id="2147485357" r:id="rId11"/>
    <p:sldLayoutId id="21474853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gl-vandmark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0463" y="2511425"/>
            <a:ext cx="4173537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1" name="bmkFldAuthorTitle"/>
          <p:cNvSpPr txBox="1">
            <a:spLocks noChangeArrowheads="1"/>
          </p:cNvSpPr>
          <p:nvPr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endParaRPr lang="en-GB" sz="1000">
              <a:solidFill>
                <a:schemeClr val="bg2"/>
              </a:solidFill>
              <a:latin typeface="AU Passata" charset="0"/>
              <a:ea typeface="+mn-ea"/>
              <a:cs typeface="+mn-cs"/>
            </a:endParaRPr>
          </a:p>
        </p:txBody>
      </p:sp>
      <p:sp>
        <p:nvSpPr>
          <p:cNvPr id="575492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2"/>
              </a:solidFill>
              <a:latin typeface="AU Passata" charset="0"/>
              <a:ea typeface="ＭＳ Ｐゴシック" charset="-128"/>
              <a:cs typeface="+mn-cs"/>
            </a:endParaRPr>
          </a:p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2"/>
              </a:solidFill>
              <a:latin typeface="AU Passata" charset="0"/>
              <a:ea typeface="ＭＳ Ｐゴシック" charset="-128"/>
              <a:cs typeface="+mn-cs"/>
            </a:endParaRPr>
          </a:p>
        </p:txBody>
      </p:sp>
      <p:sp>
        <p:nvSpPr>
          <p:cNvPr id="575493" name="bmkFldPresentationTitle"/>
          <p:cNvSpPr txBox="1">
            <a:spLocks noChangeArrowheads="1"/>
          </p:cNvSpPr>
          <p:nvPr/>
        </p:nvSpPr>
        <p:spPr bwMode="auto">
          <a:xfrm>
            <a:off x="4778375" y="6413500"/>
            <a:ext cx="2609850" cy="144463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en-US" sz="10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RECTOR LAURITZ B. HOLM-NIELSEN</a:t>
            </a:r>
          </a:p>
        </p:txBody>
      </p:sp>
      <p:sp>
        <p:nvSpPr>
          <p:cNvPr id="575494" name="bmkFld2Date"/>
          <p:cNvSpPr txBox="1">
            <a:spLocks noChangeArrowheads="1"/>
          </p:cNvSpPr>
          <p:nvPr/>
        </p:nvSpPr>
        <p:spPr bwMode="auto">
          <a:xfrm>
            <a:off x="7567613" y="6413500"/>
            <a:ext cx="1223962" cy="144463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en-US" sz="10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FEBRUARY 2009</a:t>
            </a:r>
          </a:p>
        </p:txBody>
      </p:sp>
      <p:sp>
        <p:nvSpPr>
          <p:cNvPr id="575495" name="Line 7"/>
          <p:cNvSpPr>
            <a:spLocks noChangeShapeType="1"/>
          </p:cNvSpPr>
          <p:nvPr/>
        </p:nvSpPr>
        <p:spPr bwMode="auto">
          <a:xfrm>
            <a:off x="4786313" y="6362700"/>
            <a:ext cx="2590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75496" name="Line 8"/>
          <p:cNvSpPr>
            <a:spLocks noChangeShapeType="1"/>
          </p:cNvSpPr>
          <p:nvPr/>
        </p:nvSpPr>
        <p:spPr bwMode="auto">
          <a:xfrm>
            <a:off x="7732713" y="6362700"/>
            <a:ext cx="1066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75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7513" y="6565900"/>
            <a:ext cx="2133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3" rIns="95786" bIns="47893" numCol="1" anchor="t" anchorCtr="0" compatLnSpc="1">
            <a:prstTxWarp prst="textNoShape">
              <a:avLst/>
            </a:prstTxWarp>
          </a:bodyPr>
          <a:lstStyle>
            <a:lvl2pPr lvl="1" algn="r">
              <a:lnSpc>
                <a:spcPct val="100000"/>
              </a:lnSpc>
              <a:buFontTx/>
              <a:buNone/>
              <a:defRPr sz="1000">
                <a:solidFill>
                  <a:schemeClr val="bg2"/>
                </a:solidFill>
                <a:latin typeface="AU Passata" charset="0"/>
                <a:ea typeface="ＭＳ Ｐゴシック" charset="-128"/>
                <a:cs typeface="+mn-cs"/>
              </a:defRPr>
            </a:lvl2pPr>
          </a:lstStyle>
          <a:p>
            <a:pPr lvl="1">
              <a:defRPr/>
            </a:pPr>
            <a:fld id="{F2DCEF5E-A1E0-4FE3-ACC3-C02BEF939EE9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31800"/>
            <a:ext cx="84248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628775"/>
            <a:ext cx="842168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575500" name="Line 12"/>
          <p:cNvSpPr>
            <a:spLocks noChangeShapeType="1"/>
          </p:cNvSpPr>
          <p:nvPr/>
        </p:nvSpPr>
        <p:spPr bwMode="auto">
          <a:xfrm>
            <a:off x="355600" y="1498600"/>
            <a:ext cx="1404938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26637" name="Group 13"/>
          <p:cNvGrpSpPr>
            <a:grpSpLocks noChangeAspect="1"/>
          </p:cNvGrpSpPr>
          <p:nvPr/>
        </p:nvGrpSpPr>
        <p:grpSpPr bwMode="auto">
          <a:xfrm>
            <a:off x="317500" y="6305550"/>
            <a:ext cx="608013" cy="330200"/>
            <a:chOff x="454" y="227"/>
            <a:chExt cx="384" cy="192"/>
          </a:xfrm>
        </p:grpSpPr>
        <p:sp>
          <p:nvSpPr>
            <p:cNvPr id="575502" name="Freeform 14"/>
            <p:cNvSpPr>
              <a:spLocks noChangeAspect="1"/>
            </p:cNvSpPr>
            <p:nvPr/>
          </p:nvSpPr>
          <p:spPr bwMode="auto">
            <a:xfrm>
              <a:off x="647" y="323"/>
              <a:ext cx="191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75503" name="Freeform 15"/>
            <p:cNvSpPr>
              <a:spLocks noChangeAspect="1"/>
            </p:cNvSpPr>
            <p:nvPr/>
          </p:nvSpPr>
          <p:spPr bwMode="auto">
            <a:xfrm>
              <a:off x="454" y="227"/>
              <a:ext cx="193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575504" name="bmkFld2MainEntity"/>
          <p:cNvSpPr txBox="1">
            <a:spLocks noChangeArrowheads="1"/>
          </p:cNvSpPr>
          <p:nvPr/>
        </p:nvSpPr>
        <p:spPr bwMode="auto">
          <a:xfrm>
            <a:off x="1103313" y="6115050"/>
            <a:ext cx="2103437" cy="554038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59" r:id="rId2"/>
    <p:sldLayoutId id="2147485360" r:id="rId3"/>
    <p:sldLayoutId id="2147485361" r:id="rId4"/>
    <p:sldLayoutId id="2147485362" r:id="rId5"/>
    <p:sldLayoutId id="2147485363" r:id="rId6"/>
    <p:sldLayoutId id="2147485364" r:id="rId7"/>
    <p:sldLayoutId id="2147485365" r:id="rId8"/>
    <p:sldLayoutId id="2147485366" r:id="rId9"/>
    <p:sldLayoutId id="2147485367" r:id="rId10"/>
    <p:sldLayoutId id="2147485368" r:id="rId11"/>
  </p:sldLayoutIdLst>
  <p:hf hdr="0" ftr="0"/>
  <p:txStyles>
    <p:titleStyle>
      <a:lvl1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6pPr>
      <a:lvl7pPr marL="9144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7pPr>
      <a:lvl8pPr marL="13716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8pPr>
      <a:lvl9pPr marL="18288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9pPr>
    </p:titleStyle>
    <p:bodyStyle>
      <a:lvl1pPr marL="182563" indent="-182563" algn="l" defTabSz="957263" rtl="0" eaLnBrk="0" fontAlgn="base" hangingPunct="0">
        <a:lnSpc>
          <a:spcPct val="150000"/>
        </a:lnSpc>
        <a:spcBef>
          <a:spcPct val="0"/>
        </a:spcBef>
        <a:spcAft>
          <a:spcPct val="1500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77825" indent="-193675" algn="l" defTabSz="957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569913" indent="-190500" algn="l" defTabSz="957263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744538" indent="-171450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936625" indent="-184150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3938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6pPr>
      <a:lvl7pPr marL="18510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7pPr>
      <a:lvl8pPr marL="23082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8pPr>
      <a:lvl9pPr marL="27654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egl-vandmark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0463" y="2511425"/>
            <a:ext cx="4173537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1395" name="bmkFldAuthorTitle"/>
          <p:cNvSpPr txBox="1">
            <a:spLocks noChangeArrowheads="1"/>
          </p:cNvSpPr>
          <p:nvPr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endParaRPr lang="en-GB" sz="1000">
              <a:solidFill>
                <a:schemeClr val="bg2"/>
              </a:solidFill>
              <a:latin typeface="AU Passata" charset="0"/>
              <a:ea typeface="+mn-ea"/>
              <a:cs typeface="+mn-cs"/>
            </a:endParaRPr>
          </a:p>
        </p:txBody>
      </p:sp>
      <p:sp>
        <p:nvSpPr>
          <p:cNvPr id="571396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2"/>
              </a:solidFill>
              <a:latin typeface="AU Passata" charset="0"/>
              <a:ea typeface="ＭＳ Ｐゴシック" charset="-128"/>
              <a:cs typeface="+mn-cs"/>
            </a:endParaRPr>
          </a:p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2"/>
              </a:solidFill>
              <a:latin typeface="AU Passata" charset="0"/>
              <a:ea typeface="ＭＳ Ｐゴシック" charset="-128"/>
              <a:cs typeface="+mn-cs"/>
            </a:endParaRPr>
          </a:p>
        </p:txBody>
      </p:sp>
      <p:sp>
        <p:nvSpPr>
          <p:cNvPr id="571397" name="bmkFldPresentationTitle"/>
          <p:cNvSpPr txBox="1">
            <a:spLocks noChangeArrowheads="1"/>
          </p:cNvSpPr>
          <p:nvPr/>
        </p:nvSpPr>
        <p:spPr bwMode="auto">
          <a:xfrm>
            <a:off x="4778375" y="6413500"/>
            <a:ext cx="2609850" cy="144463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en-US" sz="10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RECTOR LAURITZ B. HOLM-NIELSEN</a:t>
            </a:r>
          </a:p>
        </p:txBody>
      </p:sp>
      <p:sp>
        <p:nvSpPr>
          <p:cNvPr id="571398" name="bmkFld2Date"/>
          <p:cNvSpPr txBox="1">
            <a:spLocks noChangeArrowheads="1"/>
          </p:cNvSpPr>
          <p:nvPr/>
        </p:nvSpPr>
        <p:spPr bwMode="auto">
          <a:xfrm>
            <a:off x="7567613" y="6413500"/>
            <a:ext cx="1223962" cy="144463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en-US" sz="10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FEBRUARY 2009</a:t>
            </a:r>
          </a:p>
        </p:txBody>
      </p:sp>
      <p:sp>
        <p:nvSpPr>
          <p:cNvPr id="571399" name="Line 7"/>
          <p:cNvSpPr>
            <a:spLocks noChangeShapeType="1"/>
          </p:cNvSpPr>
          <p:nvPr/>
        </p:nvSpPr>
        <p:spPr bwMode="auto">
          <a:xfrm>
            <a:off x="4786313" y="6362700"/>
            <a:ext cx="2590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71400" name="Line 8"/>
          <p:cNvSpPr>
            <a:spLocks noChangeShapeType="1"/>
          </p:cNvSpPr>
          <p:nvPr/>
        </p:nvSpPr>
        <p:spPr bwMode="auto">
          <a:xfrm>
            <a:off x="7732713" y="6362700"/>
            <a:ext cx="1066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714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7513" y="6565900"/>
            <a:ext cx="2133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3" rIns="95786" bIns="47893" numCol="1" anchor="t" anchorCtr="0" compatLnSpc="1">
            <a:prstTxWarp prst="textNoShape">
              <a:avLst/>
            </a:prstTxWarp>
          </a:bodyPr>
          <a:lstStyle>
            <a:lvl2pPr lvl="1" algn="r">
              <a:lnSpc>
                <a:spcPct val="100000"/>
              </a:lnSpc>
              <a:buFontTx/>
              <a:buNone/>
              <a:defRPr sz="1000">
                <a:solidFill>
                  <a:schemeClr val="bg2"/>
                </a:solidFill>
                <a:latin typeface="AU Passata" charset="0"/>
                <a:ea typeface="ＭＳ Ｐゴシック" charset="-128"/>
                <a:cs typeface="+mn-cs"/>
              </a:defRPr>
            </a:lvl2pPr>
          </a:lstStyle>
          <a:p>
            <a:pPr lvl="1">
              <a:defRPr/>
            </a:pPr>
            <a:fld id="{9E401733-7069-4733-B883-35A5222A78AF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31800"/>
            <a:ext cx="84248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628775"/>
            <a:ext cx="842168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571404" name="Line 12"/>
          <p:cNvSpPr>
            <a:spLocks noChangeShapeType="1"/>
          </p:cNvSpPr>
          <p:nvPr/>
        </p:nvSpPr>
        <p:spPr bwMode="auto">
          <a:xfrm>
            <a:off x="355600" y="1498600"/>
            <a:ext cx="1404938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38925" name="Group 13"/>
          <p:cNvGrpSpPr>
            <a:grpSpLocks noChangeAspect="1"/>
          </p:cNvGrpSpPr>
          <p:nvPr/>
        </p:nvGrpSpPr>
        <p:grpSpPr bwMode="auto">
          <a:xfrm>
            <a:off x="317500" y="6305550"/>
            <a:ext cx="608013" cy="330200"/>
            <a:chOff x="454" y="227"/>
            <a:chExt cx="384" cy="192"/>
          </a:xfrm>
        </p:grpSpPr>
        <p:sp>
          <p:nvSpPr>
            <p:cNvPr id="571406" name="Freeform 14"/>
            <p:cNvSpPr>
              <a:spLocks noChangeAspect="1"/>
            </p:cNvSpPr>
            <p:nvPr/>
          </p:nvSpPr>
          <p:spPr bwMode="auto">
            <a:xfrm>
              <a:off x="647" y="323"/>
              <a:ext cx="191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71407" name="Freeform 15"/>
            <p:cNvSpPr>
              <a:spLocks noChangeAspect="1"/>
            </p:cNvSpPr>
            <p:nvPr/>
          </p:nvSpPr>
          <p:spPr bwMode="auto">
            <a:xfrm>
              <a:off x="454" y="227"/>
              <a:ext cx="193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571408" name="bmkFld2MainEntity"/>
          <p:cNvSpPr txBox="1">
            <a:spLocks noChangeArrowheads="1"/>
          </p:cNvSpPr>
          <p:nvPr/>
        </p:nvSpPr>
        <p:spPr bwMode="auto">
          <a:xfrm>
            <a:off x="1103313" y="6115050"/>
            <a:ext cx="2103437" cy="554038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3" r:id="rId1"/>
    <p:sldLayoutId id="2147485369" r:id="rId2"/>
    <p:sldLayoutId id="2147485370" r:id="rId3"/>
    <p:sldLayoutId id="2147485371" r:id="rId4"/>
    <p:sldLayoutId id="2147485372" r:id="rId5"/>
    <p:sldLayoutId id="2147485373" r:id="rId6"/>
    <p:sldLayoutId id="2147485374" r:id="rId7"/>
    <p:sldLayoutId id="2147485375" r:id="rId8"/>
    <p:sldLayoutId id="2147485376" r:id="rId9"/>
    <p:sldLayoutId id="2147485377" r:id="rId10"/>
    <p:sldLayoutId id="2147485378" r:id="rId11"/>
  </p:sldLayoutIdLst>
  <p:hf hdr="0" ftr="0"/>
  <p:txStyles>
    <p:titleStyle>
      <a:lvl1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6pPr>
      <a:lvl7pPr marL="9144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7pPr>
      <a:lvl8pPr marL="13716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8pPr>
      <a:lvl9pPr marL="18288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9pPr>
    </p:titleStyle>
    <p:bodyStyle>
      <a:lvl1pPr marL="182563" indent="-182563" algn="l" defTabSz="957263" rtl="0" eaLnBrk="0" fontAlgn="base" hangingPunct="0">
        <a:lnSpc>
          <a:spcPct val="150000"/>
        </a:lnSpc>
        <a:spcBef>
          <a:spcPct val="0"/>
        </a:spcBef>
        <a:spcAft>
          <a:spcPct val="1500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77825" indent="-193675" algn="l" defTabSz="957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569913" indent="-190500" algn="l" defTabSz="957263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744538" indent="-171450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936625" indent="-184150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3938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6pPr>
      <a:lvl7pPr marL="18510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7pPr>
      <a:lvl8pPr marL="23082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8pPr>
      <a:lvl9pPr marL="27654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egl-vandmark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0463" y="2511425"/>
            <a:ext cx="4173537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5251" name="bmkFldAuthorTitle"/>
          <p:cNvSpPr txBox="1">
            <a:spLocks noChangeArrowheads="1"/>
          </p:cNvSpPr>
          <p:nvPr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endParaRPr lang="en-GB" sz="1000">
              <a:solidFill>
                <a:schemeClr val="bg2"/>
              </a:solidFill>
              <a:latin typeface="AU Passata" charset="0"/>
              <a:ea typeface="+mn-ea"/>
              <a:cs typeface="+mn-cs"/>
            </a:endParaRPr>
          </a:p>
        </p:txBody>
      </p:sp>
      <p:sp>
        <p:nvSpPr>
          <p:cNvPr id="565252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2"/>
              </a:solidFill>
              <a:latin typeface="AU Passata" charset="0"/>
              <a:ea typeface="ＭＳ Ｐゴシック" charset="-128"/>
              <a:cs typeface="+mn-cs"/>
            </a:endParaRPr>
          </a:p>
          <a:p>
            <a:pPr defTabSz="957263">
              <a:lnSpc>
                <a:spcPct val="95000"/>
              </a:lnSpc>
              <a:buFont typeface="AU Passata" charset="0"/>
              <a:buNone/>
              <a:defRPr/>
            </a:pPr>
            <a:endParaRPr lang="en-US" sz="800">
              <a:solidFill>
                <a:schemeClr val="bg2"/>
              </a:solidFill>
              <a:latin typeface="AU Passata" charset="0"/>
              <a:ea typeface="ＭＳ Ｐゴシック" charset="-128"/>
              <a:cs typeface="+mn-cs"/>
            </a:endParaRPr>
          </a:p>
        </p:txBody>
      </p:sp>
      <p:sp>
        <p:nvSpPr>
          <p:cNvPr id="565253" name="bmkFldPresentationTitle"/>
          <p:cNvSpPr txBox="1">
            <a:spLocks noChangeArrowheads="1"/>
          </p:cNvSpPr>
          <p:nvPr/>
        </p:nvSpPr>
        <p:spPr bwMode="auto">
          <a:xfrm>
            <a:off x="4778375" y="6413500"/>
            <a:ext cx="2609850" cy="144463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en-US" sz="10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RECTOR LAURITZ B. HOLM-NIELSEN</a:t>
            </a:r>
          </a:p>
        </p:txBody>
      </p:sp>
      <p:sp>
        <p:nvSpPr>
          <p:cNvPr id="565254" name="bmkFld2Date"/>
          <p:cNvSpPr txBox="1">
            <a:spLocks noChangeArrowheads="1"/>
          </p:cNvSpPr>
          <p:nvPr/>
        </p:nvSpPr>
        <p:spPr bwMode="auto">
          <a:xfrm>
            <a:off x="7567613" y="6413500"/>
            <a:ext cx="1223962" cy="144463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57263">
              <a:lnSpc>
                <a:spcPct val="102000"/>
              </a:lnSpc>
              <a:buFont typeface="AU Passata" charset="0"/>
              <a:buNone/>
              <a:defRPr/>
            </a:pPr>
            <a:r>
              <a:rPr lang="en-US" sz="10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FEBRUARY 2009</a:t>
            </a:r>
          </a:p>
        </p:txBody>
      </p:sp>
      <p:sp>
        <p:nvSpPr>
          <p:cNvPr id="565255" name="Line 7"/>
          <p:cNvSpPr>
            <a:spLocks noChangeShapeType="1"/>
          </p:cNvSpPr>
          <p:nvPr/>
        </p:nvSpPr>
        <p:spPr bwMode="auto">
          <a:xfrm>
            <a:off x="4786313" y="6362700"/>
            <a:ext cx="2590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65256" name="Line 8"/>
          <p:cNvSpPr>
            <a:spLocks noChangeShapeType="1"/>
          </p:cNvSpPr>
          <p:nvPr/>
        </p:nvSpPr>
        <p:spPr bwMode="auto">
          <a:xfrm>
            <a:off x="7732713" y="6362700"/>
            <a:ext cx="1066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65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7513" y="6565900"/>
            <a:ext cx="2133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3" rIns="95786" bIns="47893" numCol="1" anchor="t" anchorCtr="0" compatLnSpc="1">
            <a:prstTxWarp prst="textNoShape">
              <a:avLst/>
            </a:prstTxWarp>
          </a:bodyPr>
          <a:lstStyle>
            <a:lvl2pPr lvl="1" algn="r">
              <a:lnSpc>
                <a:spcPct val="100000"/>
              </a:lnSpc>
              <a:buFontTx/>
              <a:buNone/>
              <a:defRPr sz="1000">
                <a:solidFill>
                  <a:schemeClr val="bg2"/>
                </a:solidFill>
                <a:latin typeface="AU Passata" charset="0"/>
                <a:ea typeface="ＭＳ Ｐゴシック" charset="-128"/>
                <a:cs typeface="+mn-cs"/>
              </a:defRPr>
            </a:lvl2pPr>
          </a:lstStyle>
          <a:p>
            <a:pPr lvl="1">
              <a:defRPr/>
            </a:pPr>
            <a:fld id="{5D186F81-7018-44D6-9CC3-6FBF25F53478}" type="slidenum">
              <a:rPr lang="da-DK"/>
              <a:pPr lvl="1">
                <a:defRPr/>
              </a:pPr>
              <a:t>‹#›</a:t>
            </a:fld>
            <a:endParaRPr lang="da-DK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31800"/>
            <a:ext cx="84248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628775"/>
            <a:ext cx="842168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565260" name="Line 12"/>
          <p:cNvSpPr>
            <a:spLocks noChangeShapeType="1"/>
          </p:cNvSpPr>
          <p:nvPr/>
        </p:nvSpPr>
        <p:spPr bwMode="auto">
          <a:xfrm>
            <a:off x="355600" y="1498600"/>
            <a:ext cx="1404938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51213" name="Group 13"/>
          <p:cNvGrpSpPr>
            <a:grpSpLocks noChangeAspect="1"/>
          </p:cNvGrpSpPr>
          <p:nvPr/>
        </p:nvGrpSpPr>
        <p:grpSpPr bwMode="auto">
          <a:xfrm>
            <a:off x="317500" y="6305550"/>
            <a:ext cx="608013" cy="330200"/>
            <a:chOff x="454" y="227"/>
            <a:chExt cx="384" cy="192"/>
          </a:xfrm>
        </p:grpSpPr>
        <p:sp>
          <p:nvSpPr>
            <p:cNvPr id="565262" name="Freeform 14"/>
            <p:cNvSpPr>
              <a:spLocks noChangeAspect="1"/>
            </p:cNvSpPr>
            <p:nvPr/>
          </p:nvSpPr>
          <p:spPr bwMode="auto">
            <a:xfrm>
              <a:off x="647" y="323"/>
              <a:ext cx="191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65263" name="Freeform 15"/>
            <p:cNvSpPr>
              <a:spLocks noChangeAspect="1"/>
            </p:cNvSpPr>
            <p:nvPr/>
          </p:nvSpPr>
          <p:spPr bwMode="auto">
            <a:xfrm>
              <a:off x="454" y="227"/>
              <a:ext cx="193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charset="0"/>
                <a:buNone/>
                <a:defRPr/>
              </a:pPr>
              <a:endParaRPr lang="en-US">
                <a:latin typeface="AU Passata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565264" name="bmkFld2MainEntity"/>
          <p:cNvSpPr txBox="1">
            <a:spLocks noChangeArrowheads="1"/>
          </p:cNvSpPr>
          <p:nvPr/>
        </p:nvSpPr>
        <p:spPr bwMode="auto">
          <a:xfrm>
            <a:off x="1103313" y="6115050"/>
            <a:ext cx="2103437" cy="554038"/>
          </a:xfrm>
          <a:prstGeom prst="rect">
            <a:avLst/>
          </a:prstGeom>
          <a:noFill/>
          <a:ln w="1778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AARHUS</a:t>
            </a:r>
          </a:p>
          <a:p>
            <a:pPr defTabSz="1019175">
              <a:lnSpc>
                <a:spcPct val="95000"/>
              </a:lnSpc>
              <a:buFont typeface="AU Passata" charset="0"/>
              <a:buNone/>
              <a:defRPr/>
            </a:pPr>
            <a:r>
              <a:rPr lang="en-US" sz="1300">
                <a:solidFill>
                  <a:schemeClr val="bg2"/>
                </a:solidFill>
                <a:latin typeface="AU Passata" charset="0"/>
                <a:ea typeface="+mn-ea"/>
                <a:cs typeface="+mn-cs"/>
              </a:rPr>
              <a:t>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</p:sldLayoutIdLst>
  <p:hf hdr="0" ftr="0"/>
  <p:txStyles>
    <p:titleStyle>
      <a:lvl1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957263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6pPr>
      <a:lvl7pPr marL="9144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7pPr>
      <a:lvl8pPr marL="13716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8pPr>
      <a:lvl9pPr marL="1828800" algn="l" defTabSz="957263" rtl="0" fontAlgn="base">
        <a:lnSpc>
          <a:spcPct val="83000"/>
        </a:lnSpc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Verdana" charset="0"/>
        </a:defRPr>
      </a:lvl9pPr>
    </p:titleStyle>
    <p:bodyStyle>
      <a:lvl1pPr marL="182563" indent="-182563" algn="l" defTabSz="957263" rtl="0" eaLnBrk="0" fontAlgn="base" hangingPunct="0">
        <a:lnSpc>
          <a:spcPct val="150000"/>
        </a:lnSpc>
        <a:spcBef>
          <a:spcPct val="0"/>
        </a:spcBef>
        <a:spcAft>
          <a:spcPct val="1500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77825" indent="-193675" algn="l" defTabSz="957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569913" indent="-190500" algn="l" defTabSz="957263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744538" indent="-171450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936625" indent="-184150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3938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6pPr>
      <a:lvl7pPr marL="18510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7pPr>
      <a:lvl8pPr marL="23082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8pPr>
      <a:lvl9pPr marL="2765425" indent="-184150" algn="l" defTabSz="957263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3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ctrTitle"/>
          </p:nvPr>
        </p:nvSpPr>
        <p:spPr>
          <a:xfrm>
            <a:off x="358775" y="836613"/>
            <a:ext cx="8421688" cy="3179762"/>
          </a:xfrm>
        </p:spPr>
        <p:txBody>
          <a:bodyPr/>
          <a:lstStyle/>
          <a:p>
            <a:pPr algn="ctr"/>
            <a:r>
              <a:rPr lang="da-DK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Fællesmøde</a:t>
            </a:r>
            <a:br>
              <a:rPr lang="da-DK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</a:br>
            <a:r>
              <a:rPr lang="da-DK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Institut for Geoscience</a:t>
            </a:r>
            <a:br>
              <a:rPr lang="da-DK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</a:br>
            <a:r>
              <a:rPr lang="da-DK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/>
            </a:r>
            <a:br>
              <a:rPr lang="da-DK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</a:br>
            <a:r>
              <a:rPr lang="da-DK" sz="28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18. September 2012</a:t>
            </a:r>
            <a:r>
              <a:rPr lang="da-DK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/>
            </a:r>
            <a:br>
              <a:rPr lang="da-DK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</a:br>
            <a:endParaRPr lang="da-DK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/>
          <a:srcRect l="6920" t="4317" r="7198" b="24101"/>
          <a:stretch>
            <a:fillRect/>
          </a:stretch>
        </p:blipFill>
        <p:spPr bwMode="auto">
          <a:xfrm>
            <a:off x="152400" y="3709988"/>
            <a:ext cx="4789488" cy="3073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Generelle kvalifikationer, alle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Kollegiale kvalifikationer</a:t>
            </a:r>
            <a:r>
              <a:rPr lang="da-DK" b="1" dirty="0"/>
              <a:t>:</a:t>
            </a:r>
          </a:p>
          <a:p>
            <a:pPr lvl="1"/>
            <a:r>
              <a:rPr lang="da-DK" dirty="0" smtClean="0"/>
              <a:t>samarbejdsevner</a:t>
            </a:r>
            <a:endParaRPr lang="da-DK" dirty="0"/>
          </a:p>
          <a:p>
            <a:pPr lvl="1"/>
            <a:r>
              <a:rPr lang="da-DK" dirty="0" smtClean="0"/>
              <a:t>serviceorientering </a:t>
            </a:r>
            <a:r>
              <a:rPr lang="da-DK" dirty="0"/>
              <a:t>og engagement</a:t>
            </a:r>
          </a:p>
          <a:p>
            <a:pPr lvl="1"/>
            <a:r>
              <a:rPr lang="da-DK" dirty="0" smtClean="0"/>
              <a:t>kollegial </a:t>
            </a:r>
            <a:r>
              <a:rPr lang="da-DK" dirty="0"/>
              <a:t>ansvarlighed og forbedring af arbejdsmiljø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77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Herudover lægges for VIP’er vægt på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Succesfuld </a:t>
            </a:r>
            <a:r>
              <a:rPr lang="da-DK" b="1" dirty="0" smtClean="0"/>
              <a:t>forskningsindsats, </a:t>
            </a:r>
            <a:r>
              <a:rPr lang="da-DK" dirty="0"/>
              <a:t>e</a:t>
            </a:r>
            <a:r>
              <a:rPr lang="da-DK" dirty="0" smtClean="0"/>
              <a:t>ksempelvis </a:t>
            </a:r>
            <a:r>
              <a:rPr lang="da-DK" dirty="0"/>
              <a:t>via prioritering </a:t>
            </a:r>
            <a:r>
              <a:rPr lang="da-DK" dirty="0" smtClean="0"/>
              <a:t>af: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dirty="0" smtClean="0"/>
              <a:t>VIP’er</a:t>
            </a:r>
            <a:r>
              <a:rPr lang="da-DK" dirty="0"/>
              <a:t>, der har en ekstraordinær forskningsproduktivitet </a:t>
            </a:r>
            <a:r>
              <a:rPr lang="da-DK" dirty="0" smtClean="0"/>
              <a:t>eller mange </a:t>
            </a:r>
            <a:r>
              <a:rPr lang="da-DK" dirty="0"/>
              <a:t>publikationer i højt profilerede </a:t>
            </a:r>
            <a:r>
              <a:rPr lang="da-DK" dirty="0" smtClean="0"/>
              <a:t>tidsskrifter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Yngre </a:t>
            </a:r>
            <a:r>
              <a:rPr lang="da-DK" dirty="0"/>
              <a:t>VIP der rykker forskningsmæssigt (doktorafhandling, </a:t>
            </a:r>
            <a:r>
              <a:rPr lang="da-DK" dirty="0" smtClean="0"/>
              <a:t>ERC </a:t>
            </a:r>
            <a:r>
              <a:rPr lang="da-DK" dirty="0" err="1" smtClean="0"/>
              <a:t>starting</a:t>
            </a:r>
            <a:r>
              <a:rPr lang="da-DK" dirty="0" smtClean="0"/>
              <a:t> </a:t>
            </a:r>
            <a:r>
              <a:rPr lang="da-DK" dirty="0"/>
              <a:t>grant, Lundbeckcentre osv</a:t>
            </a:r>
            <a:r>
              <a:rPr lang="da-DK" dirty="0" smtClean="0"/>
              <a:t>.)</a:t>
            </a:r>
          </a:p>
          <a:p>
            <a:pPr lvl="1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4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VIP’er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Fremragende</a:t>
            </a:r>
            <a:r>
              <a:rPr lang="da-DK" dirty="0"/>
              <a:t> </a:t>
            </a:r>
            <a:r>
              <a:rPr lang="da-DK" b="1" dirty="0" smtClean="0"/>
              <a:t>undervisning</a:t>
            </a:r>
            <a:r>
              <a:rPr lang="da-DK" dirty="0" smtClean="0"/>
              <a:t>, eksempelvis </a:t>
            </a:r>
            <a:r>
              <a:rPr lang="da-DK" dirty="0"/>
              <a:t>via prioritering </a:t>
            </a:r>
            <a:r>
              <a:rPr lang="da-DK" dirty="0" smtClean="0"/>
              <a:t>af:</a:t>
            </a:r>
          </a:p>
          <a:p>
            <a:endParaRPr lang="da-DK" dirty="0"/>
          </a:p>
          <a:p>
            <a:pPr lvl="1"/>
            <a:r>
              <a:rPr lang="da-DK" dirty="0" smtClean="0"/>
              <a:t>VIP’er </a:t>
            </a:r>
            <a:r>
              <a:rPr lang="da-DK" dirty="0"/>
              <a:t>der gennem en periode har opnået meget gode </a:t>
            </a:r>
            <a:r>
              <a:rPr lang="da-DK" dirty="0" smtClean="0"/>
              <a:t>evalueringer og </a:t>
            </a:r>
            <a:r>
              <a:rPr lang="da-DK" dirty="0"/>
              <a:t>gennemførelsesresultater</a:t>
            </a:r>
            <a:r>
              <a:rPr lang="da-DK" dirty="0" smtClean="0"/>
              <a:t>.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VIP’er </a:t>
            </a:r>
            <a:r>
              <a:rPr lang="da-DK" dirty="0"/>
              <a:t>der har ydet en ekstraordinær indsats ved udvikling af </a:t>
            </a:r>
            <a:r>
              <a:rPr lang="da-DK" dirty="0" smtClean="0"/>
              <a:t>nye undervisningstiltag</a:t>
            </a:r>
          </a:p>
          <a:p>
            <a:pPr lvl="1"/>
            <a:endParaRPr lang="da-DK" dirty="0" smtClean="0"/>
          </a:p>
          <a:p>
            <a:r>
              <a:rPr lang="da-DK" sz="2000" b="1" dirty="0"/>
              <a:t>Ekstraordinær </a:t>
            </a:r>
            <a:r>
              <a:rPr lang="da-DK" sz="2000" b="1" dirty="0" smtClean="0"/>
              <a:t>talentudvikling, </a:t>
            </a:r>
            <a:r>
              <a:rPr lang="da-DK" sz="2000" dirty="0"/>
              <a:t>e</a:t>
            </a:r>
            <a:r>
              <a:rPr lang="da-DK" sz="2000" dirty="0" smtClean="0"/>
              <a:t>ksempelvis </a:t>
            </a:r>
            <a:r>
              <a:rPr lang="da-DK" sz="2000" dirty="0"/>
              <a:t>via prioritering </a:t>
            </a:r>
            <a:r>
              <a:rPr lang="da-DK" sz="2000" dirty="0" smtClean="0"/>
              <a:t>af</a:t>
            </a:r>
            <a:endParaRPr lang="da-DK" sz="2000" dirty="0"/>
          </a:p>
          <a:p>
            <a:pPr lvl="1"/>
            <a:r>
              <a:rPr lang="da-DK" sz="1600" dirty="0" smtClean="0"/>
              <a:t>VIP’er </a:t>
            </a:r>
            <a:r>
              <a:rPr lang="da-DK" sz="1600" dirty="0"/>
              <a:t>der yder en ekstraordinær vejledningsindsats for </a:t>
            </a:r>
            <a:r>
              <a:rPr lang="da-DK" sz="1600" dirty="0" smtClean="0"/>
              <a:t>ph.d.er eller </a:t>
            </a:r>
            <a:r>
              <a:rPr lang="da-DK" sz="1600" dirty="0" err="1" smtClean="0"/>
              <a:t>postdocs</a:t>
            </a:r>
            <a:r>
              <a:rPr lang="da-DK" sz="1600" dirty="0" smtClean="0"/>
              <a:t> </a:t>
            </a:r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VIP’er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Forskningsledelse og </a:t>
            </a:r>
            <a:r>
              <a:rPr lang="da-DK" b="1" dirty="0" smtClean="0"/>
              <a:t>internationalisering, </a:t>
            </a:r>
            <a:r>
              <a:rPr lang="da-DK" dirty="0"/>
              <a:t>e</a:t>
            </a:r>
            <a:r>
              <a:rPr lang="da-DK" dirty="0" smtClean="0"/>
              <a:t>ksempelvis </a:t>
            </a:r>
            <a:r>
              <a:rPr lang="da-DK" dirty="0"/>
              <a:t>via prioritering </a:t>
            </a:r>
            <a:r>
              <a:rPr lang="da-DK" dirty="0" smtClean="0"/>
              <a:t>af</a:t>
            </a:r>
            <a:endParaRPr lang="da-DK" dirty="0"/>
          </a:p>
          <a:p>
            <a:pPr lvl="1"/>
            <a:r>
              <a:rPr lang="da-DK" dirty="0" smtClean="0"/>
              <a:t>VIP’er </a:t>
            </a:r>
            <a:r>
              <a:rPr lang="da-DK" dirty="0"/>
              <a:t>der yder en ekstraordinær forskningspolitisk </a:t>
            </a:r>
            <a:r>
              <a:rPr lang="da-DK" dirty="0" smtClean="0"/>
              <a:t>indsats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VIP’er </a:t>
            </a:r>
            <a:r>
              <a:rPr lang="da-DK" dirty="0"/>
              <a:t>der gør ekstraordinær indsats for internationale </a:t>
            </a:r>
            <a:r>
              <a:rPr lang="da-DK" dirty="0" smtClean="0"/>
              <a:t>studenter og </a:t>
            </a:r>
            <a:r>
              <a:rPr lang="da-DK" dirty="0" err="1"/>
              <a:t>Ph.d.</a:t>
            </a:r>
            <a:r>
              <a:rPr lang="da-DK" dirty="0" err="1" smtClean="0"/>
              <a:t>’er</a:t>
            </a:r>
            <a:endParaRPr lang="da-DK" dirty="0" smtClean="0"/>
          </a:p>
          <a:p>
            <a:pPr lvl="1"/>
            <a:endParaRPr lang="da-DK" dirty="0"/>
          </a:p>
          <a:p>
            <a:pPr lvl="1"/>
            <a:r>
              <a:rPr lang="da-DK" dirty="0" smtClean="0"/>
              <a:t>VIP’er </a:t>
            </a:r>
            <a:r>
              <a:rPr lang="da-DK" dirty="0"/>
              <a:t>der påtager sig ledelse af store projekter, fx </a:t>
            </a:r>
            <a:r>
              <a:rPr lang="da-DK" dirty="0" smtClean="0"/>
              <a:t>EU-projekter</a:t>
            </a:r>
          </a:p>
          <a:p>
            <a:pPr lvl="1"/>
            <a:endParaRPr lang="da-DK" dirty="0"/>
          </a:p>
          <a:p>
            <a:r>
              <a:rPr lang="da-DK" b="1" dirty="0"/>
              <a:t>Hjemtagelse af eksterne </a:t>
            </a:r>
            <a:r>
              <a:rPr lang="da-DK" b="1" dirty="0" smtClean="0"/>
              <a:t>midler, </a:t>
            </a:r>
            <a:r>
              <a:rPr lang="da-DK" dirty="0" smtClean="0"/>
              <a:t>eksempelvis </a:t>
            </a:r>
            <a:r>
              <a:rPr lang="da-DK" dirty="0"/>
              <a:t>via prioritering </a:t>
            </a:r>
            <a:r>
              <a:rPr lang="da-DK" dirty="0" smtClean="0"/>
              <a:t>af</a:t>
            </a:r>
            <a:endParaRPr lang="da-DK" dirty="0"/>
          </a:p>
          <a:p>
            <a:pPr lvl="1"/>
            <a:r>
              <a:rPr lang="da-DK" dirty="0" smtClean="0"/>
              <a:t>VIP’er </a:t>
            </a:r>
            <a:r>
              <a:rPr lang="da-DK" dirty="0"/>
              <a:t>der yder en ekstra kvalificeret indsats i større </a:t>
            </a:r>
            <a:r>
              <a:rPr lang="da-DK" dirty="0" smtClean="0"/>
              <a:t>internationale projektansøgninger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VIP’er </a:t>
            </a:r>
            <a:r>
              <a:rPr lang="da-DK" dirty="0"/>
              <a:t>der yder en ekstra kvalificeret indsats med at </a:t>
            </a:r>
            <a:r>
              <a:rPr lang="da-DK" dirty="0" smtClean="0"/>
              <a:t>hjemtage eksterne </a:t>
            </a:r>
            <a:r>
              <a:rPr lang="da-DK" dirty="0"/>
              <a:t>midler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7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Tidsplan – lønforhandlinger 2012</a:t>
            </a:r>
            <a:r>
              <a:rPr lang="da-DK" b="1" dirty="0"/>
              <a:t/>
            </a:r>
            <a:br>
              <a:rPr lang="da-DK" b="1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268760"/>
            <a:ext cx="8421688" cy="4470400"/>
          </a:xfrm>
        </p:spPr>
        <p:txBody>
          <a:bodyPr/>
          <a:lstStyle/>
          <a:p>
            <a:r>
              <a:rPr lang="da-DK" b="1" dirty="0" smtClean="0"/>
              <a:t>10</a:t>
            </a:r>
            <a:r>
              <a:rPr lang="da-DK" b="1" dirty="0"/>
              <a:t>. september – 28. </a:t>
            </a:r>
            <a:r>
              <a:rPr lang="da-DK" b="1" dirty="0" smtClean="0"/>
              <a:t>september (NU!)</a:t>
            </a:r>
            <a:endParaRPr lang="da-DK" b="1" dirty="0"/>
          </a:p>
          <a:p>
            <a:pPr lvl="1"/>
            <a:r>
              <a:rPr lang="da-DK" dirty="0"/>
              <a:t>Ansøgningsproces</a:t>
            </a:r>
          </a:p>
          <a:p>
            <a:r>
              <a:rPr lang="da-DK" b="1" dirty="0"/>
              <a:t>10. september – 30. september</a:t>
            </a:r>
          </a:p>
          <a:p>
            <a:pPr lvl="1"/>
            <a:r>
              <a:rPr lang="da-DK" dirty="0"/>
              <a:t>Forberedelse af prioriteringslister</a:t>
            </a:r>
          </a:p>
          <a:p>
            <a:r>
              <a:rPr lang="da-DK" b="1" dirty="0"/>
              <a:t>1. oktober – 9. november</a:t>
            </a:r>
          </a:p>
          <a:p>
            <a:pPr lvl="1"/>
            <a:r>
              <a:rPr lang="da-DK" dirty="0"/>
              <a:t>Forhandling om prioriteringslister mellem institutledere og tillidsrepræsentanter</a:t>
            </a:r>
          </a:p>
          <a:p>
            <a:r>
              <a:rPr lang="da-DK" b="1" dirty="0"/>
              <a:t>9. november – 25. november</a:t>
            </a:r>
          </a:p>
          <a:p>
            <a:pPr lvl="1"/>
            <a:r>
              <a:rPr lang="da-DK" dirty="0"/>
              <a:t>Institutledere giver mundtlige begrundelser til de medarbejdere der har søgt om lønforbedring</a:t>
            </a:r>
          </a:p>
          <a:p>
            <a:r>
              <a:rPr lang="da-DK" b="1" dirty="0"/>
              <a:t>Senest 23. december</a:t>
            </a:r>
          </a:p>
          <a:p>
            <a:pPr lvl="1"/>
            <a:r>
              <a:rPr lang="da-DK" dirty="0"/>
              <a:t>Resultat udsendes til ansøgere</a:t>
            </a:r>
          </a:p>
          <a:p>
            <a:r>
              <a:rPr lang="da-DK" b="1" dirty="0"/>
              <a:t>28. december</a:t>
            </a:r>
          </a:p>
          <a:p>
            <a:pPr lvl="1"/>
            <a:r>
              <a:rPr lang="da-DK" dirty="0"/>
              <a:t>Lønforbedringer kommer til udbetaling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9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15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8" b="2243"/>
          <a:stretch/>
        </p:blipFill>
        <p:spPr bwMode="auto">
          <a:xfrm>
            <a:off x="35496" y="764704"/>
            <a:ext cx="908980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9552" y="116632"/>
            <a:ext cx="839331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7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957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957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957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l" defTabSz="957263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2"/>
                </a:solidFill>
                <a:latin typeface="Verdana" charset="0"/>
              </a:defRPr>
            </a:lvl6pPr>
            <a:lvl7pPr marL="914400" algn="l" defTabSz="957263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2"/>
                </a:solidFill>
                <a:latin typeface="Verdana" charset="0"/>
              </a:defRPr>
            </a:lvl7pPr>
            <a:lvl8pPr marL="1371600" algn="l" defTabSz="957263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2"/>
                </a:solidFill>
                <a:latin typeface="Verdana" charset="0"/>
              </a:defRPr>
            </a:lvl8pPr>
            <a:lvl9pPr marL="1828800" algn="l" defTabSz="957263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bg2"/>
                </a:solidFill>
                <a:latin typeface="Verdana" charset="0"/>
              </a:defRPr>
            </a:lvl9pPr>
          </a:lstStyle>
          <a:p>
            <a:r>
              <a:rPr lang="da-DK" dirty="0" smtClean="0"/>
              <a:t>PSYKISK APV 2012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23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16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44000" cy="380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8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31801"/>
            <a:ext cx="8424863" cy="548928"/>
          </a:xfrm>
        </p:spPr>
        <p:txBody>
          <a:bodyPr/>
          <a:lstStyle/>
          <a:p>
            <a:r>
              <a:rPr lang="da-DK" dirty="0" smtClean="0"/>
              <a:t>Opfølgning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24744"/>
            <a:ext cx="8421688" cy="5544615"/>
          </a:xfrm>
        </p:spPr>
        <p:txBody>
          <a:bodyPr/>
          <a:lstStyle/>
          <a:p>
            <a:pPr lvl="1"/>
            <a:endParaRPr lang="da-DK" sz="2000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da-DK" sz="2000" dirty="0" smtClean="0">
                <a:solidFill>
                  <a:schemeClr val="bg2"/>
                </a:solidFill>
                <a:ea typeface="ＭＳ Ｐゴシック"/>
              </a:rPr>
              <a:t>Laboratorier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Niels Bohr Professoratet betyder behov for større 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renrum</a:t>
            </a:r>
            <a:endParaRPr lang="da-DK" sz="1600" dirty="0" smtClean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Nye plan for lokaleudnyttelse under udarbejdelse</a:t>
            </a:r>
          </a:p>
          <a:p>
            <a:pPr lvl="2"/>
            <a:endParaRPr lang="da-DK" sz="1600" dirty="0" smtClean="0">
              <a:solidFill>
                <a:schemeClr val="bg2"/>
              </a:solidFill>
              <a:ea typeface="ＭＳ Ｐゴシック"/>
            </a:endParaRPr>
          </a:p>
          <a:p>
            <a:pPr lvl="2"/>
            <a:endParaRPr lang="da-DK" sz="1600" dirty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da-DK" sz="2000" dirty="0" smtClean="0">
                <a:solidFill>
                  <a:schemeClr val="bg2"/>
                </a:solidFill>
                <a:ea typeface="ＭＳ Ｐゴシック"/>
              </a:rPr>
              <a:t>Depoter</a:t>
            </a:r>
            <a:endParaRPr lang="da-DK" sz="2000" dirty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Sven Nicolaisen og Bent Lorenzens folk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Aktivt materiale: </a:t>
            </a:r>
            <a:r>
              <a:rPr lang="da-DK" sz="1600" dirty="0" err="1">
                <a:solidFill>
                  <a:schemeClr val="bg2"/>
                </a:solidFill>
                <a:ea typeface="ＭＳ Ｐゴシック"/>
              </a:rPr>
              <a:t>Kringelled</a:t>
            </a:r>
            <a:r>
              <a:rPr lang="da-DK" sz="1600" dirty="0">
                <a:solidFill>
                  <a:schemeClr val="bg2"/>
                </a:solidFill>
                <a:ea typeface="ＭＳ Ｐゴシック"/>
              </a:rPr>
              <a:t> -&gt; Stenkældere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Bevaringsværdigt materiale: 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Kringelled</a:t>
            </a:r>
            <a:endParaRPr lang="da-DK" sz="1600" dirty="0" smtClean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Andet -&gt; UD!</a:t>
            </a:r>
          </a:p>
          <a:p>
            <a:pPr lvl="2"/>
            <a:endParaRPr lang="da-DK" sz="1600" dirty="0">
              <a:solidFill>
                <a:schemeClr val="bg2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6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31801"/>
            <a:ext cx="8424863" cy="548928"/>
          </a:xfrm>
        </p:spPr>
        <p:txBody>
          <a:bodyPr/>
          <a:lstStyle/>
          <a:p>
            <a:r>
              <a:rPr lang="da-DK" dirty="0" smtClean="0"/>
              <a:t>Opfølgning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24744"/>
            <a:ext cx="8421688" cy="5544615"/>
          </a:xfrm>
        </p:spPr>
        <p:txBody>
          <a:bodyPr/>
          <a:lstStyle/>
          <a:p>
            <a:pPr marL="184150" lvl="1" indent="0">
              <a:buNone/>
            </a:pPr>
            <a:endParaRPr lang="da-DK" sz="2000" dirty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da-DK" sz="2000" dirty="0" smtClean="0">
                <a:solidFill>
                  <a:schemeClr val="bg2"/>
                </a:solidFill>
                <a:ea typeface="ＭＳ Ｐゴシック"/>
              </a:rPr>
              <a:t>Stillinger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Ansøgere til stilling i sedimentgeologi under evaluering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Ansøgere til stilling i glacialgeologi under evaluering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MSO Professorat 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hydrogeofysik</a:t>
            </a:r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. Nedsættelse af bedømmelsesudvalg.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Professorat Marine 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Palaeoclimate</a:t>
            </a:r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. Nedsættelse af bedømmelsesudvalg.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</a:rPr>
              <a:t>Niels </a:t>
            </a:r>
            <a:r>
              <a:rPr lang="da-DK" sz="1600" dirty="0">
                <a:solidFill>
                  <a:schemeClr val="bg2"/>
                </a:solidFill>
              </a:rPr>
              <a:t>Bohr professor Charles </a:t>
            </a:r>
            <a:r>
              <a:rPr lang="da-DK" sz="1600" dirty="0" err="1">
                <a:solidFill>
                  <a:schemeClr val="bg2"/>
                </a:solidFill>
              </a:rPr>
              <a:t>Lesher</a:t>
            </a:r>
            <a:r>
              <a:rPr lang="da-DK" sz="1600" dirty="0">
                <a:solidFill>
                  <a:schemeClr val="bg2"/>
                </a:solidFill>
              </a:rPr>
              <a:t> og hustru, Gry</a:t>
            </a:r>
            <a:r>
              <a:rPr lang="da-DK" sz="1600" dirty="0" smtClean="0">
                <a:solidFill>
                  <a:schemeClr val="bg2"/>
                </a:solidFill>
              </a:rPr>
              <a:t>.</a:t>
            </a:r>
            <a:r>
              <a:rPr lang="da-DK" sz="1600" dirty="0">
                <a:solidFill>
                  <a:schemeClr val="bg2"/>
                </a:solidFill>
              </a:rPr>
              <a:t> Kontrakt skal underskrives i</a:t>
            </a:r>
            <a:r>
              <a:rPr lang="da-DK" sz="1600" dirty="0" smtClean="0">
                <a:solidFill>
                  <a:schemeClr val="bg2"/>
                </a:solidFill>
              </a:rPr>
              <a:t> </a:t>
            </a:r>
            <a:r>
              <a:rPr lang="da-DK" sz="1600" dirty="0">
                <a:solidFill>
                  <a:schemeClr val="bg2"/>
                </a:solidFill>
              </a:rPr>
              <a:t>oktober 2012</a:t>
            </a:r>
            <a:r>
              <a:rPr lang="da-DK" sz="1600" dirty="0" smtClean="0">
                <a:solidFill>
                  <a:schemeClr val="bg2"/>
                </a:solidFill>
              </a:rPr>
              <a:t>.</a:t>
            </a:r>
          </a:p>
          <a:p>
            <a:pPr lvl="2"/>
            <a:r>
              <a:rPr lang="da-DK" sz="1600" dirty="0">
                <a:solidFill>
                  <a:schemeClr val="bg2"/>
                </a:solidFill>
              </a:rPr>
              <a:t>Professor of Applied </a:t>
            </a:r>
            <a:r>
              <a:rPr lang="da-DK" sz="1600" dirty="0" err="1" smtClean="0">
                <a:solidFill>
                  <a:schemeClr val="bg2"/>
                </a:solidFill>
              </a:rPr>
              <a:t>Geophysics</a:t>
            </a:r>
            <a:r>
              <a:rPr lang="da-DK" sz="1600" dirty="0">
                <a:solidFill>
                  <a:schemeClr val="bg2"/>
                </a:solidFill>
              </a:rPr>
              <a:t>. Kontrakt pendler mellem jurister ved MOG og TTO AU</a:t>
            </a:r>
            <a:r>
              <a:rPr lang="da-DK" sz="1600" dirty="0" smtClean="0">
                <a:solidFill>
                  <a:schemeClr val="bg2"/>
                </a:solidFill>
              </a:rPr>
              <a:t>. I dette øjeblik ved TTO AU.</a:t>
            </a:r>
          </a:p>
          <a:p>
            <a:pPr lvl="2"/>
            <a:endParaRPr lang="da-DK" sz="1600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da-DK" sz="1800" dirty="0" smtClean="0">
                <a:solidFill>
                  <a:schemeClr val="bg2"/>
                </a:solidFill>
                <a:ea typeface="ＭＳ Ｐゴシック"/>
              </a:rPr>
              <a:t>De næste stillinger i henhold til strategiplanen: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Petrologi &amp; strukturgeologi (2012)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2 Earth System Modellers: Ocean and </a:t>
            </a:r>
            <a:r>
              <a:rPr lang="da-DK" sz="1600" dirty="0" err="1">
                <a:solidFill>
                  <a:schemeClr val="bg2"/>
                </a:solidFill>
                <a:ea typeface="ＭＳ Ｐゴシック"/>
              </a:rPr>
              <a:t>A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tmosphere</a:t>
            </a:r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, 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Geosphere</a:t>
            </a:r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 (2013)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Marine 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Geophysics</a:t>
            </a:r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5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31801"/>
            <a:ext cx="8424863" cy="548928"/>
          </a:xfrm>
        </p:spPr>
        <p:txBody>
          <a:bodyPr/>
          <a:lstStyle/>
          <a:p>
            <a:r>
              <a:rPr lang="da-DK" dirty="0" smtClean="0"/>
              <a:t>Opfølgning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24744"/>
            <a:ext cx="8421688" cy="5544615"/>
          </a:xfrm>
        </p:spPr>
        <p:txBody>
          <a:bodyPr/>
          <a:lstStyle/>
          <a:p>
            <a:pPr lvl="1"/>
            <a:r>
              <a:rPr lang="da-DK" sz="2000" dirty="0" smtClean="0">
                <a:solidFill>
                  <a:schemeClr val="bg2"/>
                </a:solidFill>
                <a:ea typeface="ＭＳ Ｐゴシック"/>
              </a:rPr>
              <a:t>Forrige APV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Lone Davidsen og John Korstgård ser på infoskærme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Ensomhed blandt 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phd</a:t>
            </a:r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-studenter: Sektorerne skal sørge for at 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Phd</a:t>
            </a:r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-studenter deltager i sektormøderne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Anskaffelse af kaffeautomat afventer økonomi sidst på året</a:t>
            </a:r>
          </a:p>
          <a:p>
            <a:pPr lvl="2"/>
            <a:endParaRPr lang="da-DK" sz="1600" dirty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da-DK" sz="2000" dirty="0" smtClean="0">
                <a:solidFill>
                  <a:schemeClr val="bg2"/>
                </a:solidFill>
                <a:ea typeface="ＭＳ Ｐゴシック"/>
              </a:rPr>
              <a:t>Økonomi</a:t>
            </a:r>
            <a:endParaRPr lang="da-DK" sz="2000" dirty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Forecast</a:t>
            </a:r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 3: Ingen overraskelser: Mange udgifter er afholdt; indtægter kommer formentlig sidst på året.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Større brugerbetaling til ekskursioner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Elektronisk kørebog</a:t>
            </a:r>
            <a:endParaRPr lang="da-DK" sz="1600" dirty="0">
              <a:solidFill>
                <a:schemeClr val="bg2"/>
              </a:solidFill>
              <a:ea typeface="ＭＳ Ｐゴシック"/>
            </a:endParaRPr>
          </a:p>
          <a:p>
            <a:pPr lvl="1"/>
            <a:endParaRPr lang="da-DK" sz="2000" dirty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da-DK" sz="2000" dirty="0" smtClean="0">
                <a:solidFill>
                  <a:schemeClr val="bg2"/>
                </a:solidFill>
                <a:ea typeface="ＭＳ Ｐゴシック"/>
              </a:rPr>
              <a:t>LSU og IF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Har behandlet </a:t>
            </a:r>
            <a:r>
              <a:rPr lang="da-DK" sz="1600" dirty="0" err="1" smtClean="0">
                <a:solidFill>
                  <a:schemeClr val="bg2"/>
                </a:solidFill>
                <a:ea typeface="ＭＳ Ｐゴシック"/>
              </a:rPr>
              <a:t>STs</a:t>
            </a:r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 strategiplan og svar er sendt tilbage til dekanatet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Positive bemærkninger</a:t>
            </a: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Til tider et vidtløftigt sprogbrug</a:t>
            </a:r>
            <a:endParaRPr lang="da-DK" sz="1600" dirty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da-DK" sz="1600" dirty="0" smtClean="0">
                <a:solidFill>
                  <a:schemeClr val="bg2"/>
                </a:solidFill>
                <a:ea typeface="ＭＳ Ｐゴシック"/>
              </a:rPr>
              <a:t>Næste større sag er rapporten om ”Identiske vilkår” samt APV</a:t>
            </a:r>
          </a:p>
          <a:p>
            <a:pPr lvl="2"/>
            <a:endParaRPr lang="da-DK" sz="1600" dirty="0" smtClean="0">
              <a:solidFill>
                <a:schemeClr val="bg2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74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a-DK" dirty="0" smtClean="0">
                <a:ea typeface="ＭＳ Ｐゴシック"/>
                <a:cs typeface="ＭＳ Ｐゴシック"/>
              </a:rPr>
              <a:t>Program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397" y="404813"/>
            <a:ext cx="4537075" cy="396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2"/>
                </a:solidFill>
                <a:ea typeface="ＭＳ Ｐゴシック"/>
                <a:cs typeface="ＭＳ Ｐゴシック"/>
              </a:rPr>
              <a:t>Q1</a:t>
            </a:r>
          </a:p>
          <a:p>
            <a:pPr lvl="1"/>
            <a:r>
              <a:rPr lang="da-DK" dirty="0" smtClean="0">
                <a:solidFill>
                  <a:schemeClr val="bg2"/>
                </a:solidFill>
                <a:ea typeface="ＭＳ Ｐゴシック"/>
              </a:rPr>
              <a:t>Studenter</a:t>
            </a:r>
          </a:p>
          <a:p>
            <a:pPr lvl="1"/>
            <a:r>
              <a:rPr lang="da-DK" dirty="0" smtClean="0">
                <a:solidFill>
                  <a:schemeClr val="bg2"/>
                </a:solidFill>
                <a:ea typeface="ＭＳ Ｐゴシック"/>
                <a:cs typeface="ＭＳ Ｐゴシック"/>
              </a:rPr>
              <a:t>Tina Vejrup</a:t>
            </a:r>
          </a:p>
          <a:p>
            <a:r>
              <a:rPr lang="da-DK" dirty="0" smtClean="0">
                <a:solidFill>
                  <a:schemeClr val="bg2"/>
                </a:solidFill>
                <a:ea typeface="ＭＳ Ｐゴシック"/>
                <a:cs typeface="ＭＳ Ｐゴシック"/>
              </a:rPr>
              <a:t>AU IT </a:t>
            </a:r>
            <a:r>
              <a:rPr lang="da-DK" dirty="0" err="1" smtClean="0">
                <a:solidFill>
                  <a:schemeClr val="bg2"/>
                </a:solidFill>
                <a:ea typeface="ＭＳ Ｐゴシック"/>
                <a:cs typeface="ＭＳ Ｐゴシック"/>
              </a:rPr>
              <a:t>Helpdesk</a:t>
            </a:r>
            <a:endParaRPr lang="da-DK" dirty="0" smtClean="0">
              <a:solidFill>
                <a:schemeClr val="bg2"/>
              </a:solidFill>
              <a:ea typeface="ＭＳ Ｐゴシック"/>
              <a:cs typeface="ＭＳ Ｐゴシック"/>
            </a:endParaRPr>
          </a:p>
          <a:p>
            <a:pPr lvl="1"/>
            <a:r>
              <a:rPr lang="da-DK" dirty="0" smtClean="0">
                <a:solidFill>
                  <a:schemeClr val="bg2"/>
                </a:solidFill>
                <a:ea typeface="ＭＳ Ｐゴシック"/>
              </a:rPr>
              <a:t>Søren Ertmann &amp; Anders Enghave Larsen</a:t>
            </a:r>
            <a:endParaRPr lang="da-DK" dirty="0" smtClean="0">
              <a:solidFill>
                <a:schemeClr val="bg2"/>
              </a:solidFill>
              <a:ea typeface="ＭＳ Ｐゴシック"/>
              <a:cs typeface="ＭＳ Ｐゴシック"/>
            </a:endParaRPr>
          </a:p>
          <a:p>
            <a:r>
              <a:rPr lang="da-DK" dirty="0" smtClean="0">
                <a:solidFill>
                  <a:schemeClr val="bg2"/>
                </a:solidFill>
                <a:ea typeface="ＭＳ Ｐゴシック"/>
                <a:cs typeface="ＭＳ Ｐゴシック"/>
              </a:rPr>
              <a:t>Lokalløn</a:t>
            </a:r>
            <a:endParaRPr lang="da-DK" dirty="0">
              <a:solidFill>
                <a:schemeClr val="bg2"/>
              </a:solidFill>
              <a:ea typeface="ＭＳ Ｐゴシック"/>
              <a:cs typeface="ＭＳ Ｐゴシック"/>
            </a:endParaRPr>
          </a:p>
          <a:p>
            <a:pPr lvl="1"/>
            <a:r>
              <a:rPr lang="da-DK" dirty="0" smtClean="0">
                <a:solidFill>
                  <a:schemeClr val="bg2"/>
                </a:solidFill>
                <a:ea typeface="ＭＳ Ｐゴシック"/>
              </a:rPr>
              <a:t>Margrethe Poulsen (HR)</a:t>
            </a:r>
            <a:endParaRPr lang="da-DK" dirty="0">
              <a:solidFill>
                <a:schemeClr val="bg2"/>
              </a:solidFill>
              <a:ea typeface="ＭＳ Ｐゴシック"/>
            </a:endParaRPr>
          </a:p>
          <a:p>
            <a:r>
              <a:rPr lang="da-DK" dirty="0" smtClean="0">
                <a:solidFill>
                  <a:schemeClr val="bg2"/>
                </a:solidFill>
                <a:ea typeface="ＭＳ Ｐゴシック"/>
                <a:cs typeface="ＭＳ Ｐゴシック"/>
              </a:rPr>
              <a:t>Psykisk APV</a:t>
            </a:r>
          </a:p>
          <a:p>
            <a:r>
              <a:rPr lang="da-DK" dirty="0" smtClean="0">
                <a:solidFill>
                  <a:schemeClr val="bg2"/>
                </a:solidFill>
                <a:ea typeface="ＭＳ Ｐゴシック"/>
                <a:cs typeface="ＭＳ Ｐゴシック"/>
              </a:rPr>
              <a:t>Opfølgning</a:t>
            </a:r>
          </a:p>
          <a:p>
            <a:pPr lvl="1"/>
            <a:r>
              <a:rPr lang="da-DK" dirty="0" smtClean="0">
                <a:solidFill>
                  <a:schemeClr val="bg2"/>
                </a:solidFill>
                <a:ea typeface="ＭＳ Ｐゴシック"/>
                <a:cs typeface="ＭＳ Ｐゴシック"/>
              </a:rPr>
              <a:t>Laboratorier</a:t>
            </a:r>
          </a:p>
          <a:p>
            <a:pPr lvl="1"/>
            <a:r>
              <a:rPr lang="da-DK" dirty="0" smtClean="0">
                <a:solidFill>
                  <a:schemeClr val="bg2"/>
                </a:solidFill>
                <a:ea typeface="ＭＳ Ｐゴシック"/>
                <a:cs typeface="ＭＳ Ｐゴシック"/>
              </a:rPr>
              <a:t>Depoter</a:t>
            </a:r>
            <a:endParaRPr lang="da-DK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da-DK" dirty="0" smtClean="0">
                <a:solidFill>
                  <a:schemeClr val="bg2"/>
                </a:solidFill>
                <a:ea typeface="ＭＳ Ｐゴシック"/>
              </a:rPr>
              <a:t>Stillinger</a:t>
            </a:r>
          </a:p>
          <a:p>
            <a:pPr lvl="1"/>
            <a:r>
              <a:rPr lang="da-DK" dirty="0" smtClean="0">
                <a:solidFill>
                  <a:schemeClr val="bg2"/>
                </a:solidFill>
                <a:ea typeface="ＭＳ Ｐゴシック"/>
              </a:rPr>
              <a:t>Forrige APV</a:t>
            </a:r>
          </a:p>
          <a:p>
            <a:pPr lvl="1"/>
            <a:r>
              <a:rPr lang="da-DK" dirty="0" smtClean="0">
                <a:solidFill>
                  <a:schemeClr val="bg2"/>
                </a:solidFill>
                <a:ea typeface="ＭＳ Ｐゴシック"/>
              </a:rPr>
              <a:t>Økonomi</a:t>
            </a:r>
          </a:p>
          <a:p>
            <a:pPr lvl="1"/>
            <a:endParaRPr lang="da-DK" dirty="0" smtClean="0">
              <a:solidFill>
                <a:schemeClr val="bg2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31801"/>
            <a:ext cx="8424863" cy="548928"/>
          </a:xfrm>
        </p:spPr>
        <p:txBody>
          <a:bodyPr/>
          <a:lstStyle/>
          <a:p>
            <a:r>
              <a:rPr lang="da-DK" dirty="0" smtClean="0"/>
              <a:t>Opfølgning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24745"/>
            <a:ext cx="8421688" cy="4968552"/>
          </a:xfrm>
        </p:spPr>
        <p:txBody>
          <a:bodyPr/>
          <a:lstStyle/>
          <a:p>
            <a:pPr lvl="1"/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en-US" sz="2000" dirty="0" smtClean="0">
                <a:solidFill>
                  <a:schemeClr val="bg2"/>
                </a:solidFill>
                <a:ea typeface="ＭＳ Ｐゴシック"/>
              </a:rPr>
              <a:t>PhD. Jan Piotrowski:</a:t>
            </a:r>
          </a:p>
          <a:p>
            <a:pPr marL="184150" lvl="1" indent="0">
              <a:buNone/>
            </a:pPr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A </a:t>
            </a:r>
            <a:r>
              <a:rPr lang="en-US" sz="1600" dirty="0">
                <a:solidFill>
                  <a:schemeClr val="bg2"/>
                </a:solidFill>
                <a:ea typeface="ＭＳ Ｐゴシック"/>
              </a:rPr>
              <a:t>meeting for all staff members to discuss current issues related to 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optimizing </a:t>
            </a:r>
            <a:r>
              <a:rPr lang="en-US" sz="1600" dirty="0">
                <a:solidFill>
                  <a:schemeClr val="bg2"/>
                </a:solidFill>
                <a:ea typeface="ＭＳ Ｐゴシック"/>
              </a:rPr>
              <a:t>the course of PhD studies will be organized soon. Participation compulsory for all who have PhD students at present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.</a:t>
            </a:r>
          </a:p>
          <a:p>
            <a:pPr lvl="1"/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en-US" sz="2000" dirty="0" err="1" smtClean="0">
                <a:solidFill>
                  <a:schemeClr val="bg2"/>
                </a:solidFill>
                <a:ea typeface="ＭＳ Ｐゴシック"/>
              </a:rPr>
              <a:t>Undervisning</a:t>
            </a:r>
            <a:r>
              <a:rPr lang="en-US" sz="2000" dirty="0" smtClean="0">
                <a:solidFill>
                  <a:schemeClr val="bg2"/>
                </a:solidFill>
                <a:ea typeface="ＭＳ Ｐゴシック"/>
              </a:rPr>
              <a:t>. Bent Vad Odgaard:</a:t>
            </a:r>
          </a:p>
          <a:p>
            <a:pPr lvl="1"/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2"/>
            <a:endParaRPr lang="en-US" sz="1800" dirty="0" smtClean="0">
              <a:solidFill>
                <a:schemeClr val="bg2"/>
              </a:solidFill>
              <a:ea typeface="ＭＳ Ｐゴシック"/>
            </a:endParaRPr>
          </a:p>
          <a:p>
            <a:pPr marL="379413" lvl="2" indent="0">
              <a:buNone/>
            </a:pPr>
            <a:endParaRPr lang="en-US" sz="1800" dirty="0">
              <a:solidFill>
                <a:schemeClr val="bg2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0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31801"/>
            <a:ext cx="8424863" cy="548928"/>
          </a:xfrm>
        </p:spPr>
        <p:txBody>
          <a:bodyPr/>
          <a:lstStyle/>
          <a:p>
            <a:r>
              <a:rPr lang="da-DK" dirty="0" smtClean="0"/>
              <a:t>Opfølgning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24745"/>
            <a:ext cx="8421688" cy="4968552"/>
          </a:xfrm>
        </p:spPr>
        <p:txBody>
          <a:bodyPr/>
          <a:lstStyle/>
          <a:p>
            <a:pPr lvl="1"/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en-US" sz="2000" dirty="0" err="1" smtClean="0">
                <a:solidFill>
                  <a:schemeClr val="bg2"/>
                </a:solidFill>
                <a:ea typeface="ＭＳ Ｐゴシック"/>
              </a:rPr>
              <a:t>Stor</a:t>
            </a:r>
            <a:r>
              <a:rPr lang="en-US" sz="20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a typeface="ＭＳ Ｐゴシック"/>
              </a:rPr>
              <a:t>rekrutteringsindsats</a:t>
            </a:r>
            <a:r>
              <a:rPr lang="en-US" sz="2000" dirty="0" smtClean="0">
                <a:solidFill>
                  <a:schemeClr val="bg2"/>
                </a:solidFill>
                <a:ea typeface="ＭＳ Ｐゴシック"/>
              </a:rPr>
              <a:t> over for </a:t>
            </a:r>
            <a:r>
              <a:rPr lang="en-US" sz="2000" dirty="0" err="1" smtClean="0">
                <a:solidFill>
                  <a:schemeClr val="bg2"/>
                </a:solidFill>
                <a:ea typeface="ＭＳ Ｐゴシック"/>
              </a:rPr>
              <a:t>gymnasierne</a:t>
            </a:r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marL="184150" lvl="1" indent="0">
              <a:buNone/>
            </a:pPr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en-US" sz="2000" dirty="0" smtClean="0">
                <a:solidFill>
                  <a:schemeClr val="bg2"/>
                </a:solidFill>
                <a:ea typeface="ＭＳ Ｐゴシック"/>
              </a:rPr>
              <a:t>SRP: </a:t>
            </a:r>
            <a:r>
              <a:rPr lang="en-US" sz="2000" dirty="0" err="1" smtClean="0">
                <a:solidFill>
                  <a:schemeClr val="bg2"/>
                </a:solidFill>
                <a:ea typeface="ＭＳ Ｐゴシック"/>
              </a:rPr>
              <a:t>StudieRetningsProjekt</a:t>
            </a:r>
            <a:r>
              <a:rPr lang="en-US" sz="2000" dirty="0" smtClean="0">
                <a:solidFill>
                  <a:schemeClr val="bg2"/>
                </a:solidFill>
                <a:ea typeface="ＭＳ Ｐゴシック"/>
              </a:rPr>
              <a:t> en </a:t>
            </a:r>
            <a:r>
              <a:rPr lang="en-US" sz="2000" dirty="0" err="1" smtClean="0">
                <a:solidFill>
                  <a:schemeClr val="bg2"/>
                </a:solidFill>
                <a:ea typeface="ＭＳ Ｐゴシック"/>
              </a:rPr>
              <a:t>oplagt</a:t>
            </a:r>
            <a:r>
              <a:rPr lang="en-US" sz="20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a typeface="ＭＳ Ｐゴシック"/>
              </a:rPr>
              <a:t>opfølgning</a:t>
            </a:r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en-US" sz="1800" dirty="0">
                <a:solidFill>
                  <a:schemeClr val="bg2"/>
                </a:solidFill>
                <a:ea typeface="ＭＳ Ｐゴシック"/>
              </a:rPr>
              <a:t>14 </a:t>
            </a:r>
            <a:r>
              <a:rPr lang="en-US" sz="1800" dirty="0" err="1">
                <a:solidFill>
                  <a:schemeClr val="bg2"/>
                </a:solidFill>
                <a:ea typeface="ＭＳ Ｐゴシック"/>
              </a:rPr>
              <a:t>dage</a:t>
            </a:r>
            <a:r>
              <a:rPr lang="en-US" sz="1800" dirty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800" dirty="0" err="1">
                <a:solidFill>
                  <a:schemeClr val="bg2"/>
                </a:solidFill>
                <a:ea typeface="ＭＳ Ｐゴシック"/>
              </a:rPr>
              <a:t>i</a:t>
            </a:r>
            <a:r>
              <a:rPr lang="en-US" sz="1800" dirty="0">
                <a:solidFill>
                  <a:schemeClr val="bg2"/>
                </a:solidFill>
                <a:ea typeface="ＭＳ Ｐゴシック"/>
              </a:rPr>
              <a:t> 3. G</a:t>
            </a:r>
            <a:endParaRPr lang="en-US" sz="1800" dirty="0" smtClean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Projektet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skal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knytte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sig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til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et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gymnasiefag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(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fx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fysik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,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matematik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,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kemi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,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eller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a typeface="ＭＳ Ｐゴシック"/>
              </a:rPr>
              <a:t>Geoscience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)</a:t>
            </a:r>
          </a:p>
          <a:p>
            <a:pPr lvl="2"/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85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projekter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fra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ST</a:t>
            </a:r>
          </a:p>
          <a:p>
            <a:pPr lvl="2"/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3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projekter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fra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Geoscience (Bo H. Jacobsen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og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 Ole </a:t>
            </a:r>
            <a:r>
              <a:rPr lang="en-US" sz="1800" dirty="0" err="1" smtClean="0">
                <a:solidFill>
                  <a:schemeClr val="bg2"/>
                </a:solidFill>
                <a:ea typeface="ＭＳ Ｐゴシック"/>
              </a:rPr>
              <a:t>Rønø</a:t>
            </a:r>
            <a:r>
              <a:rPr lang="en-US" sz="1800" dirty="0" smtClean="0">
                <a:solidFill>
                  <a:schemeClr val="bg2"/>
                </a:solidFill>
                <a:ea typeface="ＭＳ Ｐゴシック"/>
              </a:rPr>
              <a:t>)</a:t>
            </a:r>
          </a:p>
          <a:p>
            <a:pPr lvl="2"/>
            <a:endParaRPr lang="en-US" sz="1800" dirty="0" smtClean="0">
              <a:solidFill>
                <a:schemeClr val="bg2"/>
              </a:solidFill>
              <a:ea typeface="ＭＳ Ｐゴシック"/>
            </a:endParaRPr>
          </a:p>
          <a:p>
            <a:pPr marL="379413" lvl="2" indent="0">
              <a:buNone/>
            </a:pPr>
            <a:endParaRPr lang="en-US" sz="1800" dirty="0">
              <a:solidFill>
                <a:schemeClr val="bg2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43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31801"/>
            <a:ext cx="8424863" cy="548928"/>
          </a:xfrm>
        </p:spPr>
        <p:txBody>
          <a:bodyPr/>
          <a:lstStyle/>
          <a:p>
            <a:r>
              <a:rPr lang="da-DK" dirty="0" smtClean="0"/>
              <a:t>Opfølgning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24745"/>
            <a:ext cx="8421688" cy="4968552"/>
          </a:xfrm>
        </p:spPr>
        <p:txBody>
          <a:bodyPr/>
          <a:lstStyle/>
          <a:p>
            <a:pPr lvl="1"/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endParaRPr lang="en-US" sz="2000" dirty="0">
              <a:solidFill>
                <a:schemeClr val="bg2"/>
              </a:solidFill>
              <a:ea typeface="ＭＳ Ｐゴシック"/>
            </a:endParaRPr>
          </a:p>
          <a:p>
            <a:pPr lvl="1"/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1"/>
            <a:r>
              <a:rPr lang="en-US" sz="2000" dirty="0" err="1" smtClean="0">
                <a:solidFill>
                  <a:schemeClr val="bg2"/>
                </a:solidFill>
                <a:ea typeface="ＭＳ Ｐゴシック"/>
              </a:rPr>
              <a:t>Biblioteket</a:t>
            </a:r>
            <a:endParaRPr lang="en-US" sz="2000" dirty="0" smtClean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Tine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er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flyttet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til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AU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Viden</a:t>
            </a:r>
            <a:endParaRPr lang="en-US" sz="1600" dirty="0" smtClean="0">
              <a:solidFill>
                <a:schemeClr val="bg2"/>
              </a:solidFill>
              <a:ea typeface="ＭＳ Ｐゴシック"/>
            </a:endParaRPr>
          </a:p>
          <a:p>
            <a:pPr lvl="2"/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Biblioteksudvalget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består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så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længe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der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er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et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biblioteksbudget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(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ca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190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kkr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)</a:t>
            </a:r>
          </a:p>
          <a:p>
            <a:pPr lvl="2"/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Nødvendig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diskussion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om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vi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anvender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pengene</a:t>
            </a:r>
            <a:r>
              <a:rPr lang="en-US" sz="1600" dirty="0" smtClean="0">
                <a:solidFill>
                  <a:schemeClr val="bg2"/>
                </a:solidFill>
                <a:ea typeface="ＭＳ Ｐゴシック"/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  <a:ea typeface="ＭＳ Ｐゴシック"/>
              </a:rPr>
              <a:t>rigtigt</a:t>
            </a:r>
            <a:r>
              <a:rPr lang="en-US" sz="1600" dirty="0">
                <a:solidFill>
                  <a:schemeClr val="bg2"/>
                </a:solidFill>
                <a:ea typeface="ＭＳ Ｐゴシック"/>
              </a:rPr>
              <a:t>.</a:t>
            </a:r>
            <a:endParaRPr lang="da-DK" sz="1600" dirty="0" smtClean="0">
              <a:solidFill>
                <a:schemeClr val="bg2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 txBox="1">
            <a:spLocks noGrp="1"/>
          </p:cNvSpPr>
          <p:nvPr/>
        </p:nvSpPr>
        <p:spPr bwMode="auto">
          <a:xfrm>
            <a:off x="6715125" y="6572250"/>
            <a:ext cx="2133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6" tIns="47893" rIns="95786" bIns="47893"/>
          <a:lstStyle/>
          <a:p>
            <a:pPr lvl="1" algn="r"/>
            <a:fld id="{C7267F4B-58F0-4FE3-B371-1AED8E5F6EE7}" type="slidenum">
              <a:rPr lang="da-DK" sz="1000">
                <a:solidFill>
                  <a:schemeClr val="bg2"/>
                </a:solidFill>
              </a:rPr>
              <a:pPr lvl="1" algn="r"/>
              <a:t>23</a:t>
            </a:fld>
            <a:endParaRPr lang="da-DK" sz="1000">
              <a:solidFill>
                <a:schemeClr val="bg2"/>
              </a:solidFill>
            </a:endParaRPr>
          </a:p>
        </p:txBody>
      </p:sp>
      <p:graphicFrame>
        <p:nvGraphicFramePr>
          <p:cNvPr id="86096" name="Group 2128"/>
          <p:cNvGraphicFramePr>
            <a:graphicFrameLocks noGrp="1"/>
          </p:cNvGraphicFramePr>
          <p:nvPr/>
        </p:nvGraphicFramePr>
        <p:xfrm>
          <a:off x="0" y="133350"/>
          <a:ext cx="9144000" cy="6103940"/>
        </p:xfrm>
        <a:graphic>
          <a:graphicData uri="http://schemas.openxmlformats.org/drawingml/2006/table">
            <a:tbl>
              <a:tblPr/>
              <a:tblGrid>
                <a:gridCol w="2432050"/>
                <a:gridCol w="4232275"/>
                <a:gridCol w="1020763"/>
                <a:gridCol w="14589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General field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Brief description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Level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Appointment by</a:t>
                      </a: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Hydrogeophysics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Electromagnetic methods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As. Prof.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2012 In progress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Isotope geochemistry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Cosmogenic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 nuclides, AMS, climate, surface processes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As. Prof.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2012 Filled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Glacial/Quaternary geology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Glacial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sedimentology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Quat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. stratigraphy, AMS, OSL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As. Prof.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2012 In progress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Sedimentary geology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Clastic sedimentary processes and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diagenesis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Adj./As. Pr.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2012 In progress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Solid Earth geology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Metamorph petrology/structural geology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As. Prof.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2012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Earth system modeller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Atmosphere/hydrosphere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Adj./As. Pr.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2013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Earth system modeller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Geosphere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Adj./As. Pr.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2013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Marine geophysics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Seismic stratigraphy, submarine sedimentary processes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Adj./As. Pr.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2013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Hydrogeological systems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To be defined. Cross disciplinary towards Engineering.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Adj./As. Pr.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2014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Micropalaeontology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Diatoms, dinoflagellates or benthic foraminifera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Adj./As. Pr.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2014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Geophysics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Seismology and potential fields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Adj./As. Pr.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2016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73" name="Group 41"/>
          <p:cNvGraphicFramePr>
            <a:graphicFrameLocks noGrp="1"/>
          </p:cNvGraphicFramePr>
          <p:nvPr/>
        </p:nvGraphicFramePr>
        <p:xfrm>
          <a:off x="0" y="1341438"/>
          <a:ext cx="9144000" cy="3295650"/>
        </p:xfrm>
        <a:graphic>
          <a:graphicData uri="http://schemas.openxmlformats.org/drawingml/2006/table">
            <a:tbl>
              <a:tblPr/>
              <a:tblGrid>
                <a:gridCol w="2432050"/>
                <a:gridCol w="4232275"/>
                <a:gridCol w="1020763"/>
                <a:gridCol w="1458912"/>
              </a:tblGrid>
              <a:tr h="5492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The positions below are required to strengthen the CoE possibilities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Marine palaeoclimate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Environment. marine palaeoclimate, micropalaeontology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Professor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2012 In progress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Hydrogeophysics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Ground water, minerals, electromagnetic exploration methods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MSO Prof.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2012 In progress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Computational geomorphology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Environment, geomorphology, ice sheets, modelling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MSO Prof.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2013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Basin analysis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Hydrocarbon systems, oil industry cooperation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MSO Prof.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2014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Petrology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MSO Professor upgrade. Minerals, volcanology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Professor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U Passata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/>
                          <a:cs typeface="Times New Roman" pitchFamily="18" charset="0"/>
                        </a:rPr>
                        <a:t>2016 In progress</a:t>
                      </a:r>
                      <a:endParaRPr kumimoji="0" lang="en-GB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U Passat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699" y="1262856"/>
            <a:ext cx="6325629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21" y="1052737"/>
            <a:ext cx="8410005" cy="1296144"/>
          </a:xfrm>
        </p:spPr>
        <p:txBody>
          <a:bodyPr/>
          <a:lstStyle/>
          <a:p>
            <a:r>
              <a:rPr lang="da-DK" dirty="0" smtClean="0"/>
              <a:t>Velkommen til 45 nye studerende og til 16 udvekslingsstuderende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Protokoller og evt. problemer: uddannelsessekretær Tina Vejrup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31801"/>
            <a:ext cx="8424863" cy="548928"/>
          </a:xfrm>
        </p:spPr>
        <p:txBody>
          <a:bodyPr/>
          <a:lstStyle/>
          <a:p>
            <a:r>
              <a:rPr lang="da-DK" dirty="0" smtClean="0"/>
              <a:t>Q1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3</a:t>
            </a:fld>
            <a:endParaRPr lang="da-DK"/>
          </a:p>
        </p:txBody>
      </p:sp>
      <p:sp>
        <p:nvSpPr>
          <p:cNvPr id="21" name="Down Arrow 20"/>
          <p:cNvSpPr/>
          <p:nvPr/>
        </p:nvSpPr>
        <p:spPr bwMode="auto">
          <a:xfrm rot="5400000">
            <a:off x="7053990" y="3508434"/>
            <a:ext cx="216024" cy="489204"/>
          </a:xfrm>
          <a:prstGeom prst="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328" y="3356992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45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09" y="103411"/>
            <a:ext cx="8424863" cy="949325"/>
          </a:xfrm>
        </p:spPr>
        <p:txBody>
          <a:bodyPr/>
          <a:lstStyle/>
          <a:p>
            <a:r>
              <a:rPr lang="da-DK" sz="2800" dirty="0"/>
              <a:t>og velkommen til ny lektor Anders Vest </a:t>
            </a:r>
            <a:r>
              <a:rPr lang="da-DK" sz="2800" dirty="0" smtClean="0"/>
              <a:t>Christiansen, </a:t>
            </a:r>
            <a:r>
              <a:rPr lang="da-DK" sz="2800" dirty="0" err="1" smtClean="0"/>
              <a:t>hydrogeofysik</a:t>
            </a:r>
            <a:endParaRPr lang="da-DK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1268760"/>
            <a:ext cx="3545086" cy="53037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062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AU IT </a:t>
            </a:r>
            <a:r>
              <a:rPr lang="da-DK" dirty="0" err="1" smtClean="0"/>
              <a:t>Helpdesk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Geoscience har lokal IT support (Rolf og Charlotte)</a:t>
            </a:r>
          </a:p>
          <a:p>
            <a:r>
              <a:rPr lang="da-DK" dirty="0" smtClean="0"/>
              <a:t>Det vil gradvist ændre sig, idet vi skal til mere systematisk at anvende de muligheder som det centraliserede supportsystem giver, sammen med de to IT-partnere vi i dag har besøg af:</a:t>
            </a:r>
          </a:p>
          <a:p>
            <a:endParaRPr lang="da-DK" dirty="0" smtClean="0"/>
          </a:p>
          <a:p>
            <a:r>
              <a:rPr lang="nb-NO" dirty="0"/>
              <a:t>Søren </a:t>
            </a:r>
            <a:r>
              <a:rPr lang="nb-NO" dirty="0" smtClean="0"/>
              <a:t>Ertmann</a:t>
            </a:r>
          </a:p>
          <a:p>
            <a:r>
              <a:rPr lang="nb-NO" dirty="0" smtClean="0"/>
              <a:t>Anders </a:t>
            </a:r>
            <a:r>
              <a:rPr lang="nb-NO" dirty="0"/>
              <a:t>Enghave Larsen</a:t>
            </a:r>
          </a:p>
          <a:p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Lokalløn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Første fælles lokallønsforhandling på hele AU</a:t>
            </a:r>
          </a:p>
          <a:p>
            <a:r>
              <a:rPr lang="da-DK" dirty="0" smtClean="0"/>
              <a:t>Efter nye principper vedtaget på HSU</a:t>
            </a:r>
          </a:p>
          <a:p>
            <a:r>
              <a:rPr lang="da-DK" dirty="0" smtClean="0"/>
              <a:t>Grænser for hvor lang ud forhandlingerne kan delegeres, </a:t>
            </a:r>
            <a:r>
              <a:rPr lang="da-DK" dirty="0" err="1" smtClean="0"/>
              <a:t>dvs</a:t>
            </a:r>
            <a:r>
              <a:rPr lang="da-DK" dirty="0"/>
              <a:t> </a:t>
            </a:r>
            <a:r>
              <a:rPr lang="da-DK" dirty="0" smtClean="0"/>
              <a:t>institutlederen forhandler med de ansatte eller deres repræsentanter (TR) om lokalløn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48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Lokalløn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Din løn består af to komponenter:</a:t>
            </a:r>
          </a:p>
          <a:p>
            <a:r>
              <a:rPr lang="da-DK" dirty="0" smtClean="0"/>
              <a:t>A) En </a:t>
            </a:r>
            <a:r>
              <a:rPr lang="da-DK" dirty="0" err="1" smtClean="0"/>
              <a:t>overenskomstbestemet</a:t>
            </a:r>
            <a:r>
              <a:rPr lang="da-DK" dirty="0" smtClean="0"/>
              <a:t> procentuel stigning</a:t>
            </a:r>
          </a:p>
          <a:p>
            <a:r>
              <a:rPr lang="da-DK" dirty="0" smtClean="0"/>
              <a:t>B) En overenskomstbestemt portion til lokalløn</a:t>
            </a:r>
            <a:endParaRPr lang="da-DK" dirty="0"/>
          </a:p>
          <a:p>
            <a:r>
              <a:rPr lang="da-DK" dirty="0" smtClean="0"/>
              <a:t>Overenskomsten 2011 er rammen om den forestående lokallønsforhandling</a:t>
            </a:r>
          </a:p>
          <a:p>
            <a:r>
              <a:rPr lang="da-DK" dirty="0" smtClean="0"/>
              <a:t>Denne overenskomst er karakteriseret af stor løntilbageholdenhed</a:t>
            </a:r>
          </a:p>
          <a:p>
            <a:pPr lvl="1"/>
            <a:r>
              <a:rPr lang="da-DK" dirty="0" smtClean="0"/>
              <a:t>0% i lokalløn i 2011</a:t>
            </a:r>
          </a:p>
          <a:p>
            <a:pPr lvl="1"/>
            <a:r>
              <a:rPr lang="da-DK" dirty="0" smtClean="0"/>
              <a:t>&lt; 1% i lokalløn i 2012</a:t>
            </a:r>
          </a:p>
          <a:p>
            <a:pPr marL="184150" lvl="1" indent="0">
              <a:buNone/>
            </a:pPr>
            <a:endParaRPr lang="da-DK" dirty="0" smtClean="0"/>
          </a:p>
          <a:p>
            <a:pPr lvl="0">
              <a:buClr>
                <a:srgbClr val="03428E"/>
              </a:buClr>
            </a:pPr>
            <a:r>
              <a:rPr lang="da-DK" dirty="0" smtClean="0">
                <a:solidFill>
                  <a:srgbClr val="000000"/>
                </a:solidFill>
              </a:rPr>
              <a:t>Eneste trøst: Hvert forår vil der være en ny lokallønsforhandling</a:t>
            </a:r>
            <a:endParaRPr lang="da-DK" dirty="0">
              <a:solidFill>
                <a:srgbClr val="000000"/>
              </a:solidFill>
            </a:endParaRPr>
          </a:p>
          <a:p>
            <a:pPr lvl="1"/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8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Lønkriterier for </a:t>
            </a:r>
            <a:r>
              <a:rPr lang="da-DK" dirty="0" smtClean="0"/>
              <a:t>lønforhandling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Generelt vil nye lønsystemer som et supplerende styringsredskab blive </a:t>
            </a:r>
            <a:r>
              <a:rPr lang="da-DK" dirty="0" smtClean="0"/>
              <a:t>anvendt til </a:t>
            </a:r>
            <a:r>
              <a:rPr lang="da-DK" dirty="0"/>
              <a:t>at:</a:t>
            </a:r>
          </a:p>
          <a:p>
            <a:r>
              <a:rPr lang="da-DK" dirty="0" smtClean="0"/>
              <a:t>fremme </a:t>
            </a:r>
            <a:r>
              <a:rPr lang="da-DK" dirty="0"/>
              <a:t>sammenhængen mellem løn og indsats</a:t>
            </a:r>
          </a:p>
          <a:p>
            <a:r>
              <a:rPr lang="da-DK" dirty="0" smtClean="0"/>
              <a:t>sikre </a:t>
            </a:r>
            <a:r>
              <a:rPr lang="da-DK" dirty="0"/>
              <a:t>effektivitet, fleksibilitet, kvalitet, omstilling og udvikling</a:t>
            </a:r>
          </a:p>
          <a:p>
            <a:r>
              <a:rPr lang="da-DK" dirty="0" smtClean="0"/>
              <a:t>bidrage </a:t>
            </a:r>
            <a:r>
              <a:rPr lang="da-DK" dirty="0"/>
              <a:t>til fastholdelse og rekruttering af kvalificerede medarbejdere</a:t>
            </a:r>
          </a:p>
          <a:p>
            <a:r>
              <a:rPr lang="da-DK" dirty="0" smtClean="0"/>
              <a:t>fremme </a:t>
            </a:r>
            <a:r>
              <a:rPr lang="da-DK" dirty="0"/>
              <a:t>kvalifikations- og kompetenceudvikling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1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Generelle kvalifikationer, alle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Faglige kvalifikationer:</a:t>
            </a:r>
          </a:p>
          <a:p>
            <a:pPr lvl="1"/>
            <a:r>
              <a:rPr lang="da-DK" dirty="0" smtClean="0"/>
              <a:t>faglig </a:t>
            </a:r>
            <a:r>
              <a:rPr lang="da-DK" dirty="0"/>
              <a:t>indsigt og professionalisme</a:t>
            </a:r>
          </a:p>
          <a:p>
            <a:pPr lvl="1"/>
            <a:r>
              <a:rPr lang="da-DK" dirty="0" smtClean="0"/>
              <a:t>erfaring </a:t>
            </a:r>
            <a:r>
              <a:rPr lang="da-DK" dirty="0"/>
              <a:t>og specialviden</a:t>
            </a:r>
          </a:p>
          <a:p>
            <a:pPr lvl="1"/>
            <a:r>
              <a:rPr lang="da-DK" dirty="0" smtClean="0"/>
              <a:t>helhedsforståelse </a:t>
            </a:r>
            <a:r>
              <a:rPr lang="da-DK" dirty="0"/>
              <a:t>og understøttelse af organisationen</a:t>
            </a:r>
          </a:p>
          <a:p>
            <a:pPr lvl="1"/>
            <a:r>
              <a:rPr lang="da-DK" dirty="0" smtClean="0"/>
              <a:t>anvendelse </a:t>
            </a:r>
            <a:r>
              <a:rPr lang="da-DK" dirty="0"/>
              <a:t>af nye kompetencer i forbindelse med efter- og videreuddannelse</a:t>
            </a:r>
          </a:p>
          <a:p>
            <a:pPr lvl="1"/>
            <a:r>
              <a:rPr lang="da-DK" dirty="0" smtClean="0"/>
              <a:t>indførsel </a:t>
            </a:r>
            <a:r>
              <a:rPr lang="da-DK" dirty="0"/>
              <a:t>af nye tekniske metoder eller effektivisering af arbejdsgange</a:t>
            </a:r>
          </a:p>
          <a:p>
            <a:pPr lvl="1"/>
            <a:r>
              <a:rPr lang="da-DK" dirty="0" smtClean="0"/>
              <a:t>selvstændig </a:t>
            </a:r>
            <a:r>
              <a:rPr lang="da-DK" dirty="0"/>
              <a:t>gennemførsel af projekter</a:t>
            </a:r>
          </a:p>
          <a:p>
            <a:r>
              <a:rPr lang="da-DK" dirty="0"/>
              <a:t>Personlige kvalifikationer:</a:t>
            </a:r>
          </a:p>
          <a:p>
            <a:pPr lvl="1"/>
            <a:r>
              <a:rPr lang="da-DK" dirty="0" smtClean="0"/>
              <a:t>kvalitet </a:t>
            </a:r>
            <a:r>
              <a:rPr lang="da-DK" dirty="0"/>
              <a:t>i arbejdet</a:t>
            </a:r>
          </a:p>
          <a:p>
            <a:pPr lvl="1"/>
            <a:r>
              <a:rPr lang="da-DK" dirty="0" smtClean="0"/>
              <a:t>effektivitet </a:t>
            </a:r>
            <a:r>
              <a:rPr lang="da-DK" dirty="0"/>
              <a:t>i arbejdet</a:t>
            </a:r>
          </a:p>
          <a:p>
            <a:pPr lvl="1"/>
            <a:r>
              <a:rPr lang="da-DK" dirty="0" smtClean="0"/>
              <a:t>initiativ</a:t>
            </a:r>
            <a:r>
              <a:rPr lang="da-DK" dirty="0"/>
              <a:t>, selvstændighed og engagement</a:t>
            </a:r>
          </a:p>
          <a:p>
            <a:pPr lvl="1"/>
            <a:r>
              <a:rPr lang="da-DK" dirty="0" smtClean="0"/>
              <a:t>omstillingsparathed</a:t>
            </a:r>
            <a:r>
              <a:rPr lang="da-DK" dirty="0"/>
              <a:t>, fleksibilitet og mobilitet</a:t>
            </a:r>
          </a:p>
          <a:p>
            <a:pPr lvl="1"/>
            <a:r>
              <a:rPr lang="da-DK" dirty="0" smtClean="0"/>
              <a:t>kreativitet </a:t>
            </a:r>
            <a:r>
              <a:rPr lang="da-DK" dirty="0"/>
              <a:t>og </a:t>
            </a:r>
            <a:r>
              <a:rPr lang="da-DK" dirty="0" smtClean="0"/>
              <a:t>for</a:t>
            </a:r>
          </a:p>
          <a:p>
            <a:pPr lvl="1"/>
            <a:r>
              <a:rPr lang="da-DK" sz="1600" dirty="0" smtClean="0"/>
              <a:t>overblik </a:t>
            </a:r>
            <a:r>
              <a:rPr lang="da-DK" sz="1600" dirty="0"/>
              <a:t>og evne til at systematisere</a:t>
            </a:r>
          </a:p>
          <a:p>
            <a:pPr lvl="1"/>
            <a:r>
              <a:rPr lang="da-DK" sz="1600" dirty="0" smtClean="0"/>
              <a:t>resultatorientering</a:t>
            </a:r>
            <a:endParaRPr lang="da-DK" sz="1600" dirty="0"/>
          </a:p>
          <a:p>
            <a:pPr lvl="1"/>
            <a:r>
              <a:rPr lang="da-DK" sz="1600" dirty="0" smtClean="0"/>
              <a:t>formidlingsevne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fld id="{D0C87B28-0A6D-403D-AC7C-5E21A2F72DCA}" type="slidenum">
              <a:rPr lang="da-DK" smtClean="0"/>
              <a:pPr lvl="1"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3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P-A4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2_PP-A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da-DK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da-DK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2_PP-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-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-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-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-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-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-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-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-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-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-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-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-A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-A4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-A4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-A4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_midlertidigt design -PP-A4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AU_midlertidigt design -PP-A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da-DK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da-DK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_midlertidigt design -PP-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dlertidigt design -PP-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dlertidigt design -PP-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dlertidigt design -PP-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dlertidigt design -PP-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dlertidigt design -PP-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dlertidigt design -PP-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dlertidigt design -PP-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dlertidigt design -PP-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dlertidigt design -PP-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dlertidigt design -PP-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dlertidigt design -PP-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_midlertidigt design -PP-A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dlertidigt design -PP-A4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dlertidigt design -PP-A4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_midlertidigt design -PP-A4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U_midlertidigt design -PP-A4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2_AU_midlertidigt design -PP-A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da-DK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da-DK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2_AU_midlertidigt design -PP-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U_midlertidigt design -PP-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U_midlertidigt design -PP-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U_midlertidigt design -PP-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U_midlertidigt design -PP-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U_midlertidigt design -PP-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U_midlertidigt design -PP-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U_midlertidigt design -PP-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U_midlertidigt design -PP-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U_midlertidigt design -PP-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U_midlertidigt design -PP-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U_midlertidigt design -PP-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U_midlertidigt design -PP-A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U_midlertidigt design -PP-A4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U_midlertidigt design -PP-A4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U_midlertidigt design -PP-A4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P-A4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PP-A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da-DK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da-DK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PP-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-A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A4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A4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A4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14266</TotalTime>
  <Words>1197</Words>
  <Application>Microsoft Office PowerPoint</Application>
  <PresentationFormat>On-screen Show (4:3)</PresentationFormat>
  <Paragraphs>276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2_PP-A4</vt:lpstr>
      <vt:lpstr>Custom Design</vt:lpstr>
      <vt:lpstr>AU_midlertidigt design -PP-A4</vt:lpstr>
      <vt:lpstr>2_AU_midlertidigt design -PP-A4</vt:lpstr>
      <vt:lpstr>PP-A4</vt:lpstr>
      <vt:lpstr>Fællesmøde Institut for Geoscience  18. September 2012 </vt:lpstr>
      <vt:lpstr>Program</vt:lpstr>
      <vt:lpstr>Q1</vt:lpstr>
      <vt:lpstr>og velkommen til ny lektor Anders Vest Christiansen, hydrogeofysik</vt:lpstr>
      <vt:lpstr>AU IT Helpdesk</vt:lpstr>
      <vt:lpstr>Lokalløn</vt:lpstr>
      <vt:lpstr>Lokalløn</vt:lpstr>
      <vt:lpstr>Lønkriterier for lønforhandling</vt:lpstr>
      <vt:lpstr>Generelle kvalifikationer, alle</vt:lpstr>
      <vt:lpstr>Generelle kvalifikationer, alle</vt:lpstr>
      <vt:lpstr>Herudover lægges for VIP’er vægt på</vt:lpstr>
      <vt:lpstr>VIP’er</vt:lpstr>
      <vt:lpstr>VIP’er</vt:lpstr>
      <vt:lpstr>Tidsplan – lønforhandlinger 2012 </vt:lpstr>
      <vt:lpstr>PowerPoint Presentation</vt:lpstr>
      <vt:lpstr>PowerPoint Presentation</vt:lpstr>
      <vt:lpstr>Opfølgning</vt:lpstr>
      <vt:lpstr>Opfølgning</vt:lpstr>
      <vt:lpstr>Opfølgning</vt:lpstr>
      <vt:lpstr>Opfølgning</vt:lpstr>
      <vt:lpstr>Opfølgning</vt:lpstr>
      <vt:lpstr>Opfølgning</vt:lpstr>
      <vt:lpstr>PowerPoint Presentation</vt:lpstr>
      <vt:lpstr>PowerPoint Presentation</vt:lpstr>
    </vt:vector>
  </TitlesOfParts>
  <Company>Aarhus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CKO</dc:creator>
  <cp:lastModifiedBy>DAIMI</cp:lastModifiedBy>
  <cp:revision>325</cp:revision>
  <dcterms:created xsi:type="dcterms:W3CDTF">2009-11-09T20:21:44Z</dcterms:created>
  <dcterms:modified xsi:type="dcterms:W3CDTF">2012-09-20T13:57:07Z</dcterms:modified>
</cp:coreProperties>
</file>